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7"/>
  </p:notesMasterIdLst>
  <p:sldIdLst>
    <p:sldId id="256" r:id="rId2"/>
    <p:sldId id="257" r:id="rId3"/>
    <p:sldId id="260" r:id="rId4"/>
    <p:sldId id="258" r:id="rId5"/>
    <p:sldId id="261" r:id="rId6"/>
    <p:sldId id="259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2" r:id="rId16"/>
    <p:sldId id="274" r:id="rId17"/>
    <p:sldId id="276" r:id="rId18"/>
    <p:sldId id="275" r:id="rId19"/>
    <p:sldId id="277" r:id="rId20"/>
    <p:sldId id="278" r:id="rId21"/>
    <p:sldId id="279" r:id="rId22"/>
    <p:sldId id="280" r:id="rId23"/>
    <p:sldId id="282" r:id="rId24"/>
    <p:sldId id="285" r:id="rId25"/>
    <p:sldId id="283" r:id="rId26"/>
  </p:sldIdLst>
  <p:sldSz cx="12192000" cy="719931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3716" autoAdjust="0"/>
  </p:normalViewPr>
  <p:slideViewPr>
    <p:cSldViewPr snapToGrid="0">
      <p:cViewPr varScale="1">
        <p:scale>
          <a:sx n="65" d="100"/>
          <a:sy n="65" d="100"/>
        </p:scale>
        <p:origin x="91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5B823C6-5B50-41D0-B132-EDC91FF60FD5}" type="datetimeFigureOut">
              <a:rPr lang="ru-RU" smtClean="0"/>
              <a:t>03.04.2020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815975" y="1143000"/>
            <a:ext cx="522605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95B005C-2582-4867-9E25-97079D2F014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514527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5B005C-2582-4867-9E25-97079D2F0140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9963064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5B005C-2582-4867-9E25-97079D2F0140}" type="slidenum">
              <a:rPr lang="ru-RU" smtClean="0"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6834156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5B005C-2582-4867-9E25-97079D2F0140}" type="slidenum">
              <a:rPr lang="ru-RU" smtClean="0"/>
              <a:t>14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7634535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5B005C-2582-4867-9E25-97079D2F0140}" type="slidenum">
              <a:rPr lang="ru-RU" smtClean="0"/>
              <a:t>18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7229887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5B005C-2582-4867-9E25-97079D2F0140}" type="slidenum">
              <a:rPr lang="ru-RU" smtClean="0"/>
              <a:t>24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14230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78223"/>
            <a:ext cx="9144000" cy="2506427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781307"/>
            <a:ext cx="9144000" cy="1738167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187" indent="0" algn="ctr">
              <a:buNone/>
              <a:defRPr sz="2000"/>
            </a:lvl2pPr>
            <a:lvl3pPr marL="914374" indent="0" algn="ctr">
              <a:buNone/>
              <a:defRPr sz="1800"/>
            </a:lvl3pPr>
            <a:lvl4pPr marL="1371562" indent="0" algn="ctr">
              <a:buNone/>
              <a:defRPr sz="1600"/>
            </a:lvl4pPr>
            <a:lvl5pPr marL="1828749" indent="0" algn="ctr">
              <a:buNone/>
              <a:defRPr sz="1600"/>
            </a:lvl5pPr>
            <a:lvl6pPr marL="2285936" indent="0" algn="ctr">
              <a:buNone/>
              <a:defRPr sz="1600"/>
            </a:lvl6pPr>
            <a:lvl7pPr marL="2743123" indent="0" algn="ctr">
              <a:buNone/>
              <a:defRPr sz="1600"/>
            </a:lvl7pPr>
            <a:lvl8pPr marL="3200310" indent="0" algn="ctr">
              <a:buNone/>
              <a:defRPr sz="1600"/>
            </a:lvl8pPr>
            <a:lvl9pPr marL="3657498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F564CD-706B-48AB-A262-B8E4A78D89D5}" type="datetimeFigureOut">
              <a:rPr lang="ru-RU" smtClean="0"/>
              <a:t>03.04.2020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B0AAE3-B116-4089-8A19-D6FC6077A9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176248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F564CD-706B-48AB-A262-B8E4A78D89D5}" type="datetimeFigureOut">
              <a:rPr lang="ru-RU" smtClean="0"/>
              <a:t>03.04.2020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B0AAE3-B116-4089-8A19-D6FC6077A9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039832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83297"/>
            <a:ext cx="2628900" cy="610108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83297"/>
            <a:ext cx="7734300" cy="610108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F564CD-706B-48AB-A262-B8E4A78D89D5}" type="datetimeFigureOut">
              <a:rPr lang="ru-RU" smtClean="0"/>
              <a:t>03.04.2020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B0AAE3-B116-4089-8A19-D6FC6077A9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710754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F564CD-706B-48AB-A262-B8E4A78D89D5}" type="datetimeFigureOut">
              <a:rPr lang="ru-RU" smtClean="0"/>
              <a:t>03.04.2020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B0AAE3-B116-4089-8A19-D6FC6077A9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993525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94830"/>
            <a:ext cx="10515600" cy="2994714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817876"/>
            <a:ext cx="10515600" cy="1574849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187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7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56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93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12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31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4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F564CD-706B-48AB-A262-B8E4A78D89D5}" type="datetimeFigureOut">
              <a:rPr lang="ru-RU" smtClean="0"/>
              <a:t>03.04.2020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B0AAE3-B116-4089-8A19-D6FC6077A9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416027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916484"/>
            <a:ext cx="5181600" cy="456789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916484"/>
            <a:ext cx="5181600" cy="456789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F564CD-706B-48AB-A262-B8E4A78D89D5}" type="datetimeFigureOut">
              <a:rPr lang="ru-RU" smtClean="0"/>
              <a:t>03.04.2020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B0AAE3-B116-4089-8A19-D6FC6077A9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606942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83297"/>
            <a:ext cx="10515600" cy="1391534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91" y="1764833"/>
            <a:ext cx="5157787" cy="86491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7" indent="0">
              <a:buNone/>
              <a:defRPr sz="2000" b="1"/>
            </a:lvl2pPr>
            <a:lvl3pPr marL="914374" indent="0">
              <a:buNone/>
              <a:defRPr sz="1800" b="1"/>
            </a:lvl3pPr>
            <a:lvl4pPr marL="1371562" indent="0">
              <a:buNone/>
              <a:defRPr sz="1600" b="1"/>
            </a:lvl4pPr>
            <a:lvl5pPr marL="1828749" indent="0">
              <a:buNone/>
              <a:defRPr sz="1600" b="1"/>
            </a:lvl5pPr>
            <a:lvl6pPr marL="2285936" indent="0">
              <a:buNone/>
              <a:defRPr sz="1600" b="1"/>
            </a:lvl6pPr>
            <a:lvl7pPr marL="2743123" indent="0">
              <a:buNone/>
              <a:defRPr sz="1600" b="1"/>
            </a:lvl7pPr>
            <a:lvl8pPr marL="3200310" indent="0">
              <a:buNone/>
              <a:defRPr sz="1600" b="1"/>
            </a:lvl8pPr>
            <a:lvl9pPr marL="3657498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91" y="2629750"/>
            <a:ext cx="5157787" cy="386796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764833"/>
            <a:ext cx="5183188" cy="86491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7" indent="0">
              <a:buNone/>
              <a:defRPr sz="2000" b="1"/>
            </a:lvl2pPr>
            <a:lvl3pPr marL="914374" indent="0">
              <a:buNone/>
              <a:defRPr sz="1800" b="1"/>
            </a:lvl3pPr>
            <a:lvl4pPr marL="1371562" indent="0">
              <a:buNone/>
              <a:defRPr sz="1600" b="1"/>
            </a:lvl4pPr>
            <a:lvl5pPr marL="1828749" indent="0">
              <a:buNone/>
              <a:defRPr sz="1600" b="1"/>
            </a:lvl5pPr>
            <a:lvl6pPr marL="2285936" indent="0">
              <a:buNone/>
              <a:defRPr sz="1600" b="1"/>
            </a:lvl6pPr>
            <a:lvl7pPr marL="2743123" indent="0">
              <a:buNone/>
              <a:defRPr sz="1600" b="1"/>
            </a:lvl7pPr>
            <a:lvl8pPr marL="3200310" indent="0">
              <a:buNone/>
              <a:defRPr sz="1600" b="1"/>
            </a:lvl8pPr>
            <a:lvl9pPr marL="3657498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629750"/>
            <a:ext cx="5183188" cy="386796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F564CD-706B-48AB-A262-B8E4A78D89D5}" type="datetimeFigureOut">
              <a:rPr lang="ru-RU" smtClean="0"/>
              <a:t>03.04.2020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B0AAE3-B116-4089-8A19-D6FC6077A9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319318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F564CD-706B-48AB-A262-B8E4A78D89D5}" type="datetimeFigureOut">
              <a:rPr lang="ru-RU" smtClean="0"/>
              <a:t>03.04.2020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B0AAE3-B116-4089-8A19-D6FC6077A9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439163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F564CD-706B-48AB-A262-B8E4A78D89D5}" type="datetimeFigureOut">
              <a:rPr lang="ru-RU" smtClean="0"/>
              <a:t>03.04.2020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B0AAE3-B116-4089-8A19-D6FC6077A9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261811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91" y="479954"/>
            <a:ext cx="3932237" cy="167984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1036569"/>
            <a:ext cx="6172200" cy="5116178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91" y="2159794"/>
            <a:ext cx="3932237" cy="4001285"/>
          </a:xfrm>
        </p:spPr>
        <p:txBody>
          <a:bodyPr/>
          <a:lstStyle>
            <a:lvl1pPr marL="0" indent="0">
              <a:buNone/>
              <a:defRPr sz="1600"/>
            </a:lvl1pPr>
            <a:lvl2pPr marL="457187" indent="0">
              <a:buNone/>
              <a:defRPr sz="1400"/>
            </a:lvl2pPr>
            <a:lvl3pPr marL="914374" indent="0">
              <a:buNone/>
              <a:defRPr sz="1200"/>
            </a:lvl3pPr>
            <a:lvl4pPr marL="1371562" indent="0">
              <a:buNone/>
              <a:defRPr sz="1000"/>
            </a:lvl4pPr>
            <a:lvl5pPr marL="1828749" indent="0">
              <a:buNone/>
              <a:defRPr sz="1000"/>
            </a:lvl5pPr>
            <a:lvl6pPr marL="2285936" indent="0">
              <a:buNone/>
              <a:defRPr sz="1000"/>
            </a:lvl6pPr>
            <a:lvl7pPr marL="2743123" indent="0">
              <a:buNone/>
              <a:defRPr sz="1000"/>
            </a:lvl7pPr>
            <a:lvl8pPr marL="3200310" indent="0">
              <a:buNone/>
              <a:defRPr sz="1000"/>
            </a:lvl8pPr>
            <a:lvl9pPr marL="3657498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F564CD-706B-48AB-A262-B8E4A78D89D5}" type="datetimeFigureOut">
              <a:rPr lang="ru-RU" smtClean="0"/>
              <a:t>03.04.2020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B0AAE3-B116-4089-8A19-D6FC6077A9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633619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91" y="479954"/>
            <a:ext cx="3932237" cy="167984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1036569"/>
            <a:ext cx="6172200" cy="5116178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187" indent="0">
              <a:buNone/>
              <a:defRPr sz="2800"/>
            </a:lvl2pPr>
            <a:lvl3pPr marL="914374" indent="0">
              <a:buNone/>
              <a:defRPr sz="2400"/>
            </a:lvl3pPr>
            <a:lvl4pPr marL="1371562" indent="0">
              <a:buNone/>
              <a:defRPr sz="2000"/>
            </a:lvl4pPr>
            <a:lvl5pPr marL="1828749" indent="0">
              <a:buNone/>
              <a:defRPr sz="2000"/>
            </a:lvl5pPr>
            <a:lvl6pPr marL="2285936" indent="0">
              <a:buNone/>
              <a:defRPr sz="2000"/>
            </a:lvl6pPr>
            <a:lvl7pPr marL="2743123" indent="0">
              <a:buNone/>
              <a:defRPr sz="2000"/>
            </a:lvl7pPr>
            <a:lvl8pPr marL="3200310" indent="0">
              <a:buNone/>
              <a:defRPr sz="2000"/>
            </a:lvl8pPr>
            <a:lvl9pPr marL="3657498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91" y="2159794"/>
            <a:ext cx="3932237" cy="4001285"/>
          </a:xfrm>
        </p:spPr>
        <p:txBody>
          <a:bodyPr/>
          <a:lstStyle>
            <a:lvl1pPr marL="0" indent="0">
              <a:buNone/>
              <a:defRPr sz="1600"/>
            </a:lvl1pPr>
            <a:lvl2pPr marL="457187" indent="0">
              <a:buNone/>
              <a:defRPr sz="1400"/>
            </a:lvl2pPr>
            <a:lvl3pPr marL="914374" indent="0">
              <a:buNone/>
              <a:defRPr sz="1200"/>
            </a:lvl3pPr>
            <a:lvl4pPr marL="1371562" indent="0">
              <a:buNone/>
              <a:defRPr sz="1000"/>
            </a:lvl4pPr>
            <a:lvl5pPr marL="1828749" indent="0">
              <a:buNone/>
              <a:defRPr sz="1000"/>
            </a:lvl5pPr>
            <a:lvl6pPr marL="2285936" indent="0">
              <a:buNone/>
              <a:defRPr sz="1000"/>
            </a:lvl6pPr>
            <a:lvl7pPr marL="2743123" indent="0">
              <a:buNone/>
              <a:defRPr sz="1000"/>
            </a:lvl7pPr>
            <a:lvl8pPr marL="3200310" indent="0">
              <a:buNone/>
              <a:defRPr sz="1000"/>
            </a:lvl8pPr>
            <a:lvl9pPr marL="3657498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F564CD-706B-48AB-A262-B8E4A78D89D5}" type="datetimeFigureOut">
              <a:rPr lang="ru-RU" smtClean="0"/>
              <a:t>03.04.2020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B0AAE3-B116-4089-8A19-D6FC6077A9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394936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83297"/>
            <a:ext cx="10515600" cy="139153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916484"/>
            <a:ext cx="10515600" cy="456789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672698"/>
            <a:ext cx="2743200" cy="38329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F564CD-706B-48AB-A262-B8E4A78D89D5}" type="datetimeFigureOut">
              <a:rPr lang="ru-RU" smtClean="0"/>
              <a:t>03.04.2020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672698"/>
            <a:ext cx="4114800" cy="38329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672698"/>
            <a:ext cx="2743200" cy="38329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B0AAE3-B116-4089-8A19-D6FC6077A9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062354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374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94" indent="-228594" algn="l" defTabSz="91437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81" indent="-228594" algn="l" defTabSz="91437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68" indent="-228594" algn="l" defTabSz="91437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55" indent="-228594" algn="l" defTabSz="91437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2" indent="-228594" algn="l" defTabSz="91437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0" indent="-228594" algn="l" defTabSz="91437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17" indent="-228594" algn="l" defTabSz="91437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04" indent="-228594" algn="l" defTabSz="91437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91" indent="-228594" algn="l" defTabSz="91437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7" algn="l" defTabSz="91437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4" algn="l" defTabSz="91437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2" algn="l" defTabSz="91437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49" algn="l" defTabSz="91437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36" algn="l" defTabSz="91437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23" algn="l" defTabSz="91437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10" algn="l" defTabSz="91437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98" algn="l" defTabSz="91437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8.png"/><Relationship Id="rId4" Type="http://schemas.openxmlformats.org/officeDocument/2006/relationships/image" Target="../media/image17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1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6.png"/><Relationship Id="rId13" Type="http://schemas.openxmlformats.org/officeDocument/2006/relationships/image" Target="../media/image4.png"/><Relationship Id="rId3" Type="http://schemas.openxmlformats.org/officeDocument/2006/relationships/image" Target="../media/image7.png"/><Relationship Id="rId7" Type="http://schemas.openxmlformats.org/officeDocument/2006/relationships/image" Target="../media/image25.png"/><Relationship Id="rId12" Type="http://schemas.openxmlformats.org/officeDocument/2006/relationships/image" Target="../media/image30.png"/><Relationship Id="rId2" Type="http://schemas.openxmlformats.org/officeDocument/2006/relationships/notesSlide" Target="../notesSlides/notesSlide3.xml"/><Relationship Id="rId16" Type="http://schemas.openxmlformats.org/officeDocument/2006/relationships/image" Target="../media/image3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4.png"/><Relationship Id="rId11" Type="http://schemas.openxmlformats.org/officeDocument/2006/relationships/image" Target="../media/image29.png"/><Relationship Id="rId5" Type="http://schemas.openxmlformats.org/officeDocument/2006/relationships/image" Target="../media/image23.png"/><Relationship Id="rId15" Type="http://schemas.openxmlformats.org/officeDocument/2006/relationships/image" Target="../media/image32.png"/><Relationship Id="rId10" Type="http://schemas.openxmlformats.org/officeDocument/2006/relationships/image" Target="../media/image28.png"/><Relationship Id="rId4" Type="http://schemas.openxmlformats.org/officeDocument/2006/relationships/image" Target="../media/image22.png"/><Relationship Id="rId9" Type="http://schemas.openxmlformats.org/officeDocument/2006/relationships/image" Target="../media/image27.png"/><Relationship Id="rId14" Type="http://schemas.openxmlformats.org/officeDocument/2006/relationships/image" Target="../media/image31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.png"/><Relationship Id="rId2" Type="http://schemas.openxmlformats.org/officeDocument/2006/relationships/image" Target="../media/image3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7.png"/><Relationship Id="rId4" Type="http://schemas.openxmlformats.org/officeDocument/2006/relationships/image" Target="../media/image36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8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png"/><Relationship Id="rId3" Type="http://schemas.openxmlformats.org/officeDocument/2006/relationships/image" Target="../media/image6.png"/><Relationship Id="rId7" Type="http://schemas.openxmlformats.org/officeDocument/2006/relationships/image" Target="../media/image40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2.png"/><Relationship Id="rId5" Type="http://schemas.openxmlformats.org/officeDocument/2006/relationships/image" Target="../media/image4.png"/><Relationship Id="rId10" Type="http://schemas.openxmlformats.org/officeDocument/2006/relationships/image" Target="../media/image41.png"/><Relationship Id="rId4" Type="http://schemas.openxmlformats.org/officeDocument/2006/relationships/image" Target="../media/image39.png"/><Relationship Id="rId9" Type="http://schemas.openxmlformats.org/officeDocument/2006/relationships/image" Target="../media/image31.png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png"/><Relationship Id="rId2" Type="http://schemas.openxmlformats.org/officeDocument/2006/relationships/image" Target="../media/image40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3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5.png"/><Relationship Id="rId2" Type="http://schemas.openxmlformats.org/officeDocument/2006/relationships/image" Target="../media/image4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6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7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9.png"/><Relationship Id="rId4" Type="http://schemas.openxmlformats.org/officeDocument/2006/relationships/image" Target="../media/image48.png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2156241"/>
            <a:ext cx="9144000" cy="2835276"/>
          </a:xfrm>
        </p:spPr>
        <p:txBody>
          <a:bodyPr>
            <a:normAutofit fontScale="90000"/>
          </a:bodyPr>
          <a:lstStyle/>
          <a:p>
            <a:r>
              <a:rPr lang="ru-RU" sz="3600" b="1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О мерах по обеспечению безопасности </a:t>
            </a:r>
            <a:br>
              <a:rPr lang="ru-RU" sz="3600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</a:br>
            <a:r>
              <a:rPr lang="ru-RU" sz="3600" b="1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населения Республики Казахстан в соответствии</a:t>
            </a:r>
            <a:br>
              <a:rPr lang="ru-RU" sz="3600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</a:br>
            <a:r>
              <a:rPr lang="ru-RU" sz="3600" b="1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с Указом Президента Республики Казахстан</a:t>
            </a:r>
            <a:br>
              <a:rPr lang="ru-RU" sz="3600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</a:br>
            <a:r>
              <a:rPr lang="ru-RU" sz="3600" b="1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«О введении чрезвычайного положения в РК»</a:t>
            </a:r>
            <a:br>
              <a:rPr lang="ru-RU" sz="3600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</a:br>
            <a:endParaRPr lang="ru-RU" sz="3600" dirty="0">
              <a:solidFill>
                <a:schemeClr val="accent5">
                  <a:lumMod val="50000"/>
                </a:schemeClr>
              </a:solidFill>
              <a:latin typeface="Arial Narrow" panose="020B0606020202030204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762706" y="5129213"/>
            <a:ext cx="8905293" cy="390261"/>
          </a:xfrm>
        </p:spPr>
        <p:txBody>
          <a:bodyPr>
            <a:normAutofit lnSpcReduction="10000"/>
          </a:bodyPr>
          <a:lstStyle/>
          <a:p>
            <a:endParaRPr lang="kk-KZ" dirty="0"/>
          </a:p>
          <a:p>
            <a:endParaRPr lang="kk-KZ" dirty="0"/>
          </a:p>
          <a:p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0" y="0"/>
            <a:ext cx="12192000" cy="1077218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endParaRPr lang="kk-KZ" sz="2000" dirty="0">
              <a:latin typeface="Arial Narrow" panose="020B0606020202030204" pitchFamily="34" charset="0"/>
            </a:endParaRPr>
          </a:p>
          <a:p>
            <a:pPr algn="ctr"/>
            <a:r>
              <a:rPr lang="kk-KZ" sz="2400" b="1" dirty="0">
                <a:solidFill>
                  <a:schemeClr val="bg1"/>
                </a:solidFill>
                <a:latin typeface="Arial Narrow" panose="020B0606020202030204" pitchFamily="34" charset="0"/>
              </a:rPr>
              <a:t>          Министерство здравоохранения Республики Казахстан</a:t>
            </a:r>
          </a:p>
          <a:p>
            <a:endParaRPr lang="ru-RU" sz="2000" dirty="0">
              <a:latin typeface="Arial Narrow" panose="020B060602020203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126752" y="6590944"/>
            <a:ext cx="21771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b="1" dirty="0">
                <a:latin typeface="Arial Narrow" panose="020B0606020202030204" pitchFamily="34" charset="0"/>
              </a:rPr>
              <a:t>г. Нур-Султан, 2020 г.</a:t>
            </a:r>
            <a:endParaRPr lang="ru-RU" b="1" dirty="0">
              <a:latin typeface="Arial Narrow" panose="020B0606020202030204" pitchFamily="34" charset="0"/>
            </a:endParaRPr>
          </a:p>
        </p:txBody>
      </p:sp>
      <p:pic>
        <p:nvPicPr>
          <p:cNvPr id="6" name="Picture 2" descr="ÐÐ°ÑÑÐ¸Ð½ÐºÐ¸ Ð¿Ð¾ Ð·Ð°Ð¿ÑÐ¾ÑÑ Ð¼Ð¸Ð½Ð·Ð´ÑÐ°Ð² ÑÐº ÑÐ¼Ð±Ð»ÐµÐ¼Ð°">
            <a:extLst>
              <a:ext uri="{FF2B5EF4-FFF2-40B4-BE49-F238E27FC236}">
                <a16:creationId xmlns:a16="http://schemas.microsoft.com/office/drawing/2014/main" id="{DB7E1FFB-24FC-4168-9E00-F29469BC403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2707" y="15054"/>
            <a:ext cx="1016107" cy="10464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1325586" y="2140517"/>
            <a:ext cx="10111393" cy="53118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sz="2800" b="1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Постановление Главного государственного санитарного врача РК</a:t>
            </a:r>
            <a:endParaRPr lang="ru-RU" sz="2800" b="1" dirty="0">
              <a:solidFill>
                <a:schemeClr val="accent5">
                  <a:lumMod val="50000"/>
                </a:schemeClr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678206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kk-KZ" dirty="0"/>
            </a:br>
            <a:br>
              <a:rPr lang="ru-RU" dirty="0"/>
            </a:b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0" y="0"/>
            <a:ext cx="12192000" cy="882678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square">
            <a:spAutoFit/>
          </a:bodyPr>
          <a:lstStyle/>
          <a:p>
            <a:pPr indent="450215" algn="ctr">
              <a:lnSpc>
                <a:spcPct val="107000"/>
              </a:lnSpc>
              <a:spcAft>
                <a:spcPts val="0"/>
              </a:spcAft>
            </a:pPr>
            <a:r>
              <a:rPr lang="ru-RU" sz="2400" b="1" dirty="0">
                <a:solidFill>
                  <a:schemeClr val="bg1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ІІІ. Организация и проведение противоэпидемических мероприятий по локализации очагов инфекции </a:t>
            </a:r>
            <a:endParaRPr lang="ru-RU" sz="2400" dirty="0">
              <a:solidFill>
                <a:schemeClr val="bg1"/>
              </a:solidFill>
              <a:effectLst/>
              <a:latin typeface="Arial Narrow" panose="020B0606020202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97154" y="822471"/>
            <a:ext cx="11576686" cy="42165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 indent="182563" algn="just">
              <a:lnSpc>
                <a:spcPct val="107000"/>
              </a:lnSpc>
              <a:spcAft>
                <a:spcPts val="0"/>
              </a:spcAft>
            </a:pPr>
            <a:r>
              <a:rPr lang="ru-RU" sz="2000" b="1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9. Руководителям управлений здравоохранения областей, г. Алматы, </a:t>
            </a:r>
            <a:r>
              <a:rPr lang="ru-RU" sz="2000" b="1" dirty="0" err="1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Нур</a:t>
            </a:r>
            <a:r>
              <a:rPr lang="ru-RU" sz="2000" b="1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-Султан, Шымкент обеспечить:</a:t>
            </a:r>
            <a:endParaRPr lang="ru-RU" sz="2000" dirty="0">
              <a:solidFill>
                <a:schemeClr val="accent5">
                  <a:lumMod val="50000"/>
                </a:schemeClr>
              </a:solidFill>
              <a:effectLst/>
              <a:latin typeface="Arial Narrow" panose="020B0606020202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kk-KZ" dirty="0"/>
          </a:p>
          <a:p>
            <a:endParaRPr lang="kk-KZ" dirty="0"/>
          </a:p>
          <a:p>
            <a:endParaRPr lang="kk-KZ" dirty="0"/>
          </a:p>
          <a:p>
            <a:endParaRPr lang="kk-KZ" dirty="0"/>
          </a:p>
          <a:p>
            <a:endParaRPr lang="kk-KZ" dirty="0"/>
          </a:p>
          <a:p>
            <a:endParaRPr lang="kk-KZ" dirty="0"/>
          </a:p>
          <a:p>
            <a:endParaRPr lang="kk-KZ" dirty="0"/>
          </a:p>
          <a:p>
            <a:endParaRPr lang="kk-KZ" dirty="0"/>
          </a:p>
          <a:p>
            <a:endParaRPr lang="kk-KZ" dirty="0"/>
          </a:p>
          <a:p>
            <a:endParaRPr lang="kk-KZ" dirty="0"/>
          </a:p>
          <a:p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97154" y="1327791"/>
            <a:ext cx="10614457" cy="369332"/>
          </a:xfrm>
          <a:prstGeom prst="rect">
            <a:avLst/>
          </a:prstGeom>
          <a:ln>
            <a:solidFill>
              <a:schemeClr val="accent5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dirty="0">
                <a:solidFill>
                  <a:srgbClr val="000000"/>
                </a:solidFill>
                <a:latin typeface="Arial Narrow" panose="020B0606020202030204" pitchFamily="34" charset="0"/>
                <a:ea typeface="Times New Roman" panose="02020603050405020304" pitchFamily="18" charset="0"/>
              </a:rPr>
              <a:t>увеличение количества бригад неотложной медицинской помощи АПО</a:t>
            </a:r>
            <a:endParaRPr lang="ru-RU" dirty="0">
              <a:latin typeface="Arial Narrow" panose="020B060602020203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97154" y="1889829"/>
            <a:ext cx="10614457" cy="646331"/>
          </a:xfrm>
          <a:prstGeom prst="rect">
            <a:avLst/>
          </a:prstGeom>
          <a:ln>
            <a:solidFill>
              <a:schemeClr val="accent5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dirty="0">
                <a:solidFill>
                  <a:srgbClr val="000000"/>
                </a:solidFill>
                <a:latin typeface="Arial Narrow" panose="020B0606020202030204" pitchFamily="34" charset="0"/>
                <a:ea typeface="Times New Roman" panose="02020603050405020304" pitchFamily="18" charset="0"/>
              </a:rPr>
              <a:t>потребность организаций здравоохранения в лекарственных средствах и медицинских изделиях, необходимых для лечения пациентов с COVID-19</a:t>
            </a:r>
            <a:endParaRPr lang="ru-RU" dirty="0">
              <a:latin typeface="Arial Narrow" panose="020B0606020202030204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97154" y="2723896"/>
            <a:ext cx="10614457" cy="369332"/>
          </a:xfrm>
          <a:prstGeom prst="rect">
            <a:avLst/>
          </a:prstGeom>
          <a:ln>
            <a:solidFill>
              <a:schemeClr val="accent5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dirty="0">
                <a:solidFill>
                  <a:srgbClr val="000000"/>
                </a:solidFill>
                <a:latin typeface="Arial Narrow" panose="020B0606020202030204" pitchFamily="34" charset="0"/>
                <a:ea typeface="Times New Roman" panose="02020603050405020304" pitchFamily="18" charset="0"/>
              </a:rPr>
              <a:t>введение карантина в стационарных организациях здравоохранения</a:t>
            </a:r>
            <a:endParaRPr lang="ru-RU" dirty="0">
              <a:latin typeface="Arial Narrow" panose="020B0606020202030204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97154" y="3308880"/>
            <a:ext cx="10614457" cy="369332"/>
          </a:xfrm>
          <a:prstGeom prst="rect">
            <a:avLst/>
          </a:prstGeom>
          <a:ln>
            <a:solidFill>
              <a:schemeClr val="accent5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dirty="0">
                <a:solidFill>
                  <a:srgbClr val="000000"/>
                </a:solidFill>
                <a:latin typeface="Arial Narrow" panose="020B0606020202030204" pitchFamily="34" charset="0"/>
                <a:ea typeface="Times New Roman" panose="02020603050405020304" pitchFamily="18" charset="0"/>
              </a:rPr>
              <a:t>инфекционную безопасность медицинского персонала</a:t>
            </a:r>
            <a:endParaRPr lang="ru-RU" dirty="0">
              <a:latin typeface="Arial Narrow" panose="020B060602020203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118852" y="4181898"/>
            <a:ext cx="11833859" cy="646331"/>
          </a:xfrm>
          <a:prstGeom prst="rect">
            <a:avLst/>
          </a:prstGeom>
          <a:ln>
            <a:solidFill>
              <a:schemeClr val="accent5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ru-RU" b="1" dirty="0">
                <a:latin typeface="Arial Narrow" panose="020B0606020202030204" pitchFamily="34" charset="0"/>
                <a:ea typeface="Times New Roman" panose="02020603050405020304" pitchFamily="18" charset="0"/>
              </a:rPr>
              <a:t>приостановление проведения профилактических прививок до особого распоряжения, за исключением профилактических прививок:</a:t>
            </a:r>
            <a:endParaRPr lang="ru-RU" b="1" dirty="0">
              <a:latin typeface="Arial Narrow" panose="020B0606020202030204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118852" y="4996096"/>
            <a:ext cx="11818620" cy="187051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marL="285750" indent="-285750" algn="just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ru-RU" dirty="0">
                <a:solidFill>
                  <a:srgbClr val="000000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новорожденным в организациях родовспоможения (БЦЖ и ВГВ);</a:t>
            </a:r>
            <a:endParaRPr lang="ru-RU" sz="1400" dirty="0">
              <a:latin typeface="Arial Narrow" panose="020B0606020202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ru-RU" dirty="0">
                <a:solidFill>
                  <a:srgbClr val="000000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населению, проживающему и работающему в природных очагах инфекционных заболеваний (весенне-летний клещевой энцефалит, сибирская язва, туляремия, чума);</a:t>
            </a:r>
            <a:endParaRPr lang="ru-RU" sz="1400" dirty="0">
              <a:latin typeface="Arial Narrow" panose="020B0606020202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ru-RU" dirty="0">
                <a:solidFill>
                  <a:srgbClr val="000000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лицам, подвергшимся укусу или ослюнению любым животным (бешенство);</a:t>
            </a:r>
            <a:endParaRPr lang="ru-RU" sz="1400" dirty="0">
              <a:latin typeface="Arial Narrow" panose="020B0606020202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ru-RU" dirty="0">
                <a:solidFill>
                  <a:srgbClr val="000000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лицам, получившим травмы, ранения с нарушением целостности кожных покровов и слизистых (столбняк); </a:t>
            </a:r>
            <a:endParaRPr lang="ru-RU" sz="1400" dirty="0">
              <a:latin typeface="Arial Narrow" panose="020B0606020202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ru-RU" dirty="0">
                <a:solidFill>
                  <a:srgbClr val="000000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контактным в очагах инфекции по эпидемиологическим показаниям. </a:t>
            </a:r>
            <a:endParaRPr lang="ru-RU" sz="1400" dirty="0">
              <a:effectLst/>
              <a:latin typeface="Arial Narrow" panose="020B0606020202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2" name="Рисунок 1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85630" y="3420250"/>
            <a:ext cx="836907" cy="836907"/>
          </a:xfrm>
          <a:prstGeom prst="rect">
            <a:avLst/>
          </a:prstGeom>
        </p:spPr>
      </p:pic>
      <p:pic>
        <p:nvPicPr>
          <p:cNvPr id="13" name="Рисунок 1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13163" y="1290104"/>
            <a:ext cx="642188" cy="642188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32163" y="1921368"/>
            <a:ext cx="762000" cy="762000"/>
          </a:xfrm>
          <a:prstGeom prst="rect">
            <a:avLst/>
          </a:prstGeom>
        </p:spPr>
      </p:pic>
      <p:sp>
        <p:nvSpPr>
          <p:cNvPr id="16" name="TextBox 15"/>
          <p:cNvSpPr txBox="1"/>
          <p:nvPr/>
        </p:nvSpPr>
        <p:spPr>
          <a:xfrm>
            <a:off x="11804783" y="6823349"/>
            <a:ext cx="418704" cy="369332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txBody>
          <a:bodyPr wrap="none" rtlCol="0">
            <a:spAutoFit/>
          </a:bodyPr>
          <a:lstStyle/>
          <a:p>
            <a:r>
              <a:rPr lang="kk-KZ" dirty="0"/>
              <a:t>10</a:t>
            </a:r>
            <a:endParaRPr lang="ru-RU" dirty="0"/>
          </a:p>
        </p:txBody>
      </p:sp>
      <p:pic>
        <p:nvPicPr>
          <p:cNvPr id="14" name="Рисунок 1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56548" y="2528416"/>
            <a:ext cx="916600" cy="916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715639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224781"/>
            <a:ext cx="10515600" cy="1391534"/>
          </a:xfrm>
        </p:spPr>
        <p:txBody>
          <a:bodyPr>
            <a:normAutofit fontScale="90000"/>
          </a:bodyPr>
          <a:lstStyle/>
          <a:p>
            <a:br>
              <a:rPr lang="kk-KZ" dirty="0"/>
            </a:br>
            <a:br>
              <a:rPr lang="ru-RU" dirty="0"/>
            </a:b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0" y="0"/>
            <a:ext cx="12192000" cy="882678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square">
            <a:spAutoFit/>
          </a:bodyPr>
          <a:lstStyle/>
          <a:p>
            <a:pPr indent="450215" algn="ctr">
              <a:lnSpc>
                <a:spcPct val="107000"/>
              </a:lnSpc>
              <a:spcAft>
                <a:spcPts val="0"/>
              </a:spcAft>
            </a:pPr>
            <a:r>
              <a:rPr lang="ru-RU" sz="2400" b="1" dirty="0">
                <a:solidFill>
                  <a:schemeClr val="bg1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ІІІ. Организация и проведение противоэпидемических мероприятий по локализации очагов инфекции </a:t>
            </a:r>
            <a:endParaRPr lang="ru-RU" sz="2400" dirty="0">
              <a:solidFill>
                <a:schemeClr val="bg1"/>
              </a:solidFill>
              <a:effectLst/>
              <a:latin typeface="Arial Narrow" panose="020B0606020202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52400" y="822471"/>
            <a:ext cx="11826240" cy="39645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 indent="182563" algn="just">
              <a:lnSpc>
                <a:spcPct val="107000"/>
              </a:lnSpc>
              <a:spcAft>
                <a:spcPts val="0"/>
              </a:spcAft>
            </a:pPr>
            <a:r>
              <a:rPr lang="ru-RU" sz="2000" b="1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10. Руководителям ДККБТУ на транспорте, территориальных департаментов КККБТУ обеспечить:</a:t>
            </a:r>
            <a:endParaRPr lang="ru-RU" sz="2000" dirty="0">
              <a:solidFill>
                <a:schemeClr val="accent5">
                  <a:lumMod val="50000"/>
                </a:schemeClr>
              </a:solidFill>
              <a:effectLst/>
              <a:latin typeface="Arial Narrow" panose="020B0606020202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152400" y="1285937"/>
            <a:ext cx="11826240" cy="369332"/>
          </a:xfrm>
          <a:prstGeom prst="rect">
            <a:avLst/>
          </a:prstGeom>
          <a:ln>
            <a:solidFill>
              <a:schemeClr val="accent5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lvl="0" algn="just">
              <a:spcAft>
                <a:spcPts val="0"/>
              </a:spcAft>
              <a:buClr>
                <a:srgbClr val="000000"/>
              </a:buClr>
            </a:pPr>
            <a:r>
              <a:rPr lang="ru-RU" b="1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исполнение порядка назначения вида карантина </a:t>
            </a:r>
            <a:r>
              <a:rPr lang="ru-RU" dirty="0">
                <a:solidFill>
                  <a:srgbClr val="000000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для лиц, имевших повышенный риск заражения COVID-19;</a:t>
            </a:r>
            <a:endParaRPr lang="ru-RU" dirty="0">
              <a:effectLst/>
              <a:latin typeface="Arial Narrow" panose="020B0606020202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152400" y="1720883"/>
            <a:ext cx="11826240" cy="369332"/>
          </a:xfrm>
          <a:prstGeom prst="rect">
            <a:avLst/>
          </a:prstGeom>
          <a:ln>
            <a:solidFill>
              <a:schemeClr val="accent5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lvl="0" algn="just">
              <a:spcAft>
                <a:spcPts val="0"/>
              </a:spcAft>
              <a:buClr>
                <a:srgbClr val="000000"/>
              </a:buClr>
              <a:tabLst>
                <a:tab pos="630555" algn="l"/>
              </a:tabLst>
            </a:pPr>
            <a:r>
              <a:rPr lang="ru-RU" b="1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контроль за проведением изоляции контактных</a:t>
            </a:r>
            <a:r>
              <a:rPr lang="ru-RU" dirty="0">
                <a:solidFill>
                  <a:srgbClr val="000000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а также соблюдением противоэпидемического режима в условиях карантина;</a:t>
            </a:r>
            <a:endParaRPr lang="ru-RU" dirty="0">
              <a:effectLst/>
              <a:latin typeface="Arial Narrow" panose="020B0606020202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152400" y="2155829"/>
            <a:ext cx="11826240" cy="646331"/>
          </a:xfrm>
          <a:prstGeom prst="rect">
            <a:avLst/>
          </a:prstGeom>
          <a:ln>
            <a:solidFill>
              <a:schemeClr val="accent5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lvl="0" algn="just">
              <a:spcAft>
                <a:spcPts val="0"/>
              </a:spcAft>
              <a:buClr>
                <a:srgbClr val="000000"/>
              </a:buClr>
              <a:tabLst>
                <a:tab pos="630555" algn="l"/>
              </a:tabLst>
            </a:pPr>
            <a:r>
              <a:rPr lang="ru-RU" b="1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уведомление под роспись контактных</a:t>
            </a:r>
            <a:r>
              <a:rPr lang="ru-RU" dirty="0">
                <a:solidFill>
                  <a:srgbClr val="000000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находящихся на домашнем карантине, а также лиц, проживающих совместно с ними, о необходимости соблюдения Правил изоляции на дому (домашний карантин);</a:t>
            </a:r>
            <a:endParaRPr lang="ru-RU" dirty="0">
              <a:effectLst/>
              <a:latin typeface="Arial Narrow" panose="020B0606020202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152400" y="2867774"/>
            <a:ext cx="11826240" cy="923330"/>
          </a:xfrm>
          <a:prstGeom prst="rect">
            <a:avLst/>
          </a:prstGeom>
          <a:ln>
            <a:solidFill>
              <a:schemeClr val="accent5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lvl="0" algn="just">
              <a:spcAft>
                <a:spcPts val="0"/>
              </a:spcAft>
              <a:buClr>
                <a:srgbClr val="000000"/>
              </a:buClr>
            </a:pPr>
            <a:r>
              <a:rPr lang="ru-RU" b="1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эпидемиологическое расследование </a:t>
            </a:r>
            <a:r>
              <a:rPr lang="ru-RU" dirty="0">
                <a:solidFill>
                  <a:srgbClr val="000000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каждого случая COVID-19 с определением круга контактных (близкие, потенциальные контакты), оценку соответствия жилища требованиям для организации домашнего карантина и объема противоэпидемических мероприятий, в течение 24 часов, а также</a:t>
            </a:r>
            <a:r>
              <a:rPr lang="kk-KZ" dirty="0">
                <a:solidFill>
                  <a:srgbClr val="000000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анкетирование лиц с подтвержденным (вероятным) диагнозом </a:t>
            </a:r>
            <a:r>
              <a:rPr lang="ru-RU" dirty="0">
                <a:solidFill>
                  <a:srgbClr val="000000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COVID-19 и контактных;</a:t>
            </a:r>
            <a:endParaRPr lang="ru-RU" dirty="0">
              <a:effectLst/>
              <a:latin typeface="Arial Narrow" panose="020B0606020202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152400" y="3856003"/>
            <a:ext cx="11826240" cy="646331"/>
          </a:xfrm>
          <a:prstGeom prst="rect">
            <a:avLst/>
          </a:prstGeom>
          <a:ln>
            <a:solidFill>
              <a:schemeClr val="accent5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ru-RU" b="1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  <a:ea typeface="Times New Roman" panose="02020603050405020304" pitchFamily="18" charset="0"/>
              </a:rPr>
              <a:t>предоставление информации о каждом новом случае </a:t>
            </a:r>
            <a:r>
              <a:rPr lang="ru-RU" dirty="0">
                <a:solidFill>
                  <a:srgbClr val="000000"/>
                </a:solidFill>
                <a:latin typeface="Arial Narrow" panose="020B0606020202030204" pitchFamily="34" charset="0"/>
                <a:ea typeface="Times New Roman" panose="02020603050405020304" pitchFamily="18" charset="0"/>
              </a:rPr>
              <a:t>COVID-19 в НЦОЗ в течение 12 часов с момента получения лабораторного подтверждения</a:t>
            </a:r>
            <a:endParaRPr lang="ru-RU" dirty="0">
              <a:latin typeface="Arial Narrow" panose="020B0606020202030204" pitchFamily="34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152399" y="4600557"/>
            <a:ext cx="11826240" cy="646331"/>
          </a:xfrm>
          <a:prstGeom prst="rect">
            <a:avLst/>
          </a:prstGeom>
          <a:ln>
            <a:solidFill>
              <a:schemeClr val="accent5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lvl="0" algn="just">
              <a:spcAft>
                <a:spcPts val="0"/>
              </a:spcAft>
              <a:buClr>
                <a:srgbClr val="000000"/>
              </a:buClr>
            </a:pPr>
            <a:r>
              <a:rPr lang="ru-RU" b="1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контроль за соблюдением противоэпидемического режима </a:t>
            </a:r>
            <a:r>
              <a:rPr lang="ru-RU" dirty="0">
                <a:solidFill>
                  <a:srgbClr val="000000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 инфекционных, провизорных, карантинных стационарах и иных организациях здравоохранения; </a:t>
            </a:r>
            <a:endParaRPr lang="ru-RU" dirty="0">
              <a:effectLst/>
              <a:latin typeface="Arial Narrow" panose="020B0606020202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152399" y="5347552"/>
            <a:ext cx="8319072" cy="646331"/>
          </a:xfrm>
          <a:prstGeom prst="rect">
            <a:avLst/>
          </a:prstGeom>
          <a:ln>
            <a:solidFill>
              <a:schemeClr val="accent5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lvl="0" algn="just">
              <a:spcAft>
                <a:spcPts val="0"/>
              </a:spcAft>
              <a:buClr>
                <a:srgbClr val="000000"/>
              </a:buClr>
              <a:tabLst>
                <a:tab pos="630555" algn="l"/>
              </a:tabLst>
            </a:pPr>
            <a:r>
              <a:rPr lang="ru-RU" b="1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информирование населения о текущей эпидемиологической ситуации </a:t>
            </a:r>
            <a:r>
              <a:rPr lang="ru-RU" dirty="0">
                <a:solidFill>
                  <a:srgbClr val="000000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 распространению COVID-19 и принимаемых мерах в регионах;</a:t>
            </a:r>
            <a:endParaRPr lang="ru-RU" dirty="0">
              <a:effectLst/>
              <a:latin typeface="Arial Narrow" panose="020B0606020202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152400" y="6127379"/>
            <a:ext cx="8319071" cy="646331"/>
          </a:xfrm>
          <a:prstGeom prst="rect">
            <a:avLst/>
          </a:prstGeom>
          <a:ln>
            <a:solidFill>
              <a:schemeClr val="accent5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ru-RU" b="1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  <a:ea typeface="Times New Roman" panose="02020603050405020304" pitchFamily="18" charset="0"/>
              </a:rPr>
              <a:t>ежедневный мониторинг и представление в НЦОЗ </a:t>
            </a:r>
            <a:r>
              <a:rPr lang="ru-RU" dirty="0">
                <a:solidFill>
                  <a:srgbClr val="000000"/>
                </a:solidFill>
                <a:latin typeface="Arial Narrow" panose="020B0606020202030204" pitchFamily="34" charset="0"/>
                <a:ea typeface="Times New Roman" panose="02020603050405020304" pitchFamily="18" charset="0"/>
              </a:rPr>
              <a:t>информации за прошедшие сутки до 02-00 часов следующего дня о лицах, пересекающих границу РК</a:t>
            </a:r>
            <a:endParaRPr lang="ru-RU" dirty="0">
              <a:latin typeface="Arial Narrow" panose="020B0606020202030204" pitchFamily="34" charset="0"/>
            </a:endParaRPr>
          </a:p>
        </p:txBody>
      </p:sp>
      <p:sp>
        <p:nvSpPr>
          <p:cNvPr id="22" name="Объект 21"/>
          <p:cNvSpPr>
            <a:spLocks noGrp="1"/>
          </p:cNvSpPr>
          <p:nvPr>
            <p:ph idx="1"/>
          </p:nvPr>
        </p:nvSpPr>
        <p:spPr>
          <a:xfrm>
            <a:off x="9355434" y="5746633"/>
            <a:ext cx="1809750" cy="868899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endParaRPr lang="kk-KZ" sz="1800" dirty="0"/>
          </a:p>
          <a:p>
            <a:pPr>
              <a:lnSpc>
                <a:spcPct val="100000"/>
              </a:lnSpc>
            </a:pPr>
            <a:endParaRPr lang="kk-KZ" sz="1800" dirty="0"/>
          </a:p>
          <a:p>
            <a:pPr>
              <a:lnSpc>
                <a:spcPct val="100000"/>
              </a:lnSpc>
            </a:pPr>
            <a:endParaRPr lang="kk-KZ" sz="1800" dirty="0"/>
          </a:p>
          <a:p>
            <a:pPr>
              <a:lnSpc>
                <a:spcPct val="100000"/>
              </a:lnSpc>
            </a:pPr>
            <a:endParaRPr lang="kk-KZ" sz="1800" dirty="0"/>
          </a:p>
          <a:p>
            <a:pPr>
              <a:lnSpc>
                <a:spcPct val="100000"/>
              </a:lnSpc>
            </a:pPr>
            <a:endParaRPr lang="kk-KZ" sz="1800" dirty="0"/>
          </a:p>
          <a:p>
            <a:pPr>
              <a:lnSpc>
                <a:spcPct val="100000"/>
              </a:lnSpc>
            </a:pPr>
            <a:endParaRPr lang="kk-KZ" sz="1800" dirty="0"/>
          </a:p>
          <a:p>
            <a:pPr>
              <a:lnSpc>
                <a:spcPct val="100000"/>
              </a:lnSpc>
            </a:pPr>
            <a:endParaRPr lang="kk-KZ" sz="1800" dirty="0"/>
          </a:p>
          <a:p>
            <a:pPr>
              <a:lnSpc>
                <a:spcPct val="100000"/>
              </a:lnSpc>
            </a:pPr>
            <a:endParaRPr lang="ru-RU" sz="1800" dirty="0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95309" y="5769444"/>
            <a:ext cx="928347" cy="928347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91606" y="5780193"/>
            <a:ext cx="935253" cy="935253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83948" y="5718840"/>
            <a:ext cx="1029554" cy="1029554"/>
          </a:xfrm>
          <a:prstGeom prst="rect">
            <a:avLst/>
          </a:prstGeom>
        </p:spPr>
      </p:pic>
      <p:sp>
        <p:nvSpPr>
          <p:cNvPr id="23" name="TextBox 22"/>
          <p:cNvSpPr txBox="1"/>
          <p:nvPr/>
        </p:nvSpPr>
        <p:spPr>
          <a:xfrm>
            <a:off x="11823656" y="6814231"/>
            <a:ext cx="418704" cy="369332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txBody>
          <a:bodyPr wrap="none" rtlCol="0">
            <a:spAutoFit/>
          </a:bodyPr>
          <a:lstStyle/>
          <a:p>
            <a:r>
              <a:rPr lang="kk-KZ" dirty="0"/>
              <a:t>11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9524505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247736"/>
            <a:ext cx="10515600" cy="1391534"/>
          </a:xfrm>
        </p:spPr>
        <p:txBody>
          <a:bodyPr>
            <a:normAutofit fontScale="90000"/>
          </a:bodyPr>
          <a:lstStyle/>
          <a:p>
            <a:br>
              <a:rPr lang="kk-KZ" dirty="0"/>
            </a:br>
            <a:br>
              <a:rPr lang="ru-RU" dirty="0"/>
            </a:b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0" y="0"/>
            <a:ext cx="12192000" cy="882678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square">
            <a:spAutoFit/>
          </a:bodyPr>
          <a:lstStyle/>
          <a:p>
            <a:pPr indent="450215" algn="ctr">
              <a:lnSpc>
                <a:spcPct val="107000"/>
              </a:lnSpc>
              <a:spcAft>
                <a:spcPts val="0"/>
              </a:spcAft>
            </a:pPr>
            <a:r>
              <a:rPr lang="ru-RU" sz="2400" b="1" dirty="0">
                <a:solidFill>
                  <a:schemeClr val="bg1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ІІІ. Организация и проведение противоэпидемических мероприятий по локализации очагов инфекции </a:t>
            </a:r>
            <a:endParaRPr lang="ru-RU" sz="2400" dirty="0">
              <a:solidFill>
                <a:schemeClr val="bg1"/>
              </a:solidFill>
              <a:effectLst/>
              <a:latin typeface="Arial Narrow" panose="020B0606020202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20869" y="822471"/>
            <a:ext cx="4834233" cy="70788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 algn="just"/>
            <a:r>
              <a:rPr lang="ru-RU" sz="2000" b="1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11. Руководителям территориальных департаментов КККБТУ обеспечить:</a:t>
            </a:r>
            <a:endParaRPr lang="ru-RU" sz="2000" dirty="0">
              <a:solidFill>
                <a:schemeClr val="accent5">
                  <a:lumMod val="50000"/>
                </a:schemeClr>
              </a:solidFill>
              <a:latin typeface="Arial Narrow" panose="020B060602020203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kk-KZ" dirty="0"/>
          </a:p>
          <a:p>
            <a:endParaRPr lang="kk-KZ" dirty="0"/>
          </a:p>
          <a:p>
            <a:endParaRPr lang="kk-KZ" dirty="0"/>
          </a:p>
          <a:p>
            <a:endParaRPr lang="kk-KZ" dirty="0"/>
          </a:p>
          <a:p>
            <a:endParaRPr lang="kk-KZ" dirty="0"/>
          </a:p>
          <a:p>
            <a:endParaRPr lang="kk-KZ" dirty="0"/>
          </a:p>
          <a:p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120869" y="1530116"/>
            <a:ext cx="4865241" cy="3194208"/>
          </a:xfrm>
          <a:prstGeom prst="rect">
            <a:avLst/>
          </a:prstGeom>
          <a:ln>
            <a:solidFill>
              <a:schemeClr val="accent5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indent="85725" algn="just">
              <a:spcAft>
                <a:spcPts val="0"/>
              </a:spcAft>
            </a:pPr>
            <a:r>
              <a:rPr lang="ru-RU" dirty="0">
                <a:solidFill>
                  <a:srgbClr val="000000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1) контроль за работой объектов водоснабжения с принятием необходимых мер по обеспечению населения питьевой водой гарантированного качества;</a:t>
            </a:r>
            <a:endParaRPr lang="ru-RU" dirty="0">
              <a:latin typeface="Arial Narrow" panose="020B0606020202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85725" algn="just">
              <a:spcAft>
                <a:spcPts val="0"/>
              </a:spcAft>
            </a:pPr>
            <a:r>
              <a:rPr lang="ru-RU" dirty="0">
                <a:solidFill>
                  <a:srgbClr val="000000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2) </a:t>
            </a:r>
            <a:r>
              <a:rPr lang="kk-KZ" dirty="0">
                <a:solidFill>
                  <a:srgbClr val="000000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санитарно-эпидемиологический мониторинг качества воды, подаваемой населению воды, без принятия административных мер;</a:t>
            </a:r>
            <a:endParaRPr lang="ru-RU" dirty="0">
              <a:latin typeface="Arial Narrow" panose="020B0606020202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85725" algn="just">
              <a:lnSpc>
                <a:spcPct val="107000"/>
              </a:lnSpc>
              <a:spcAft>
                <a:spcPts val="0"/>
              </a:spcAft>
            </a:pPr>
            <a:r>
              <a:rPr lang="ru-RU" dirty="0">
                <a:solidFill>
                  <a:srgbClr val="000000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3) надзор за продуктовыми магазинами и организациями общественного питания, осуществляющими доставку еды, в рамках контроля за соблюдением режима карантина.</a:t>
            </a:r>
            <a:endParaRPr lang="ru-RU" dirty="0">
              <a:effectLst/>
              <a:latin typeface="Arial Narrow" panose="020B0606020202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20869" y="4759740"/>
            <a:ext cx="4865241" cy="243143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ru-RU" sz="2000" b="1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12. Руководителям управлений здравоохранения областей, г. Алматы, </a:t>
            </a:r>
            <a:r>
              <a:rPr lang="ru-RU" sz="2000" b="1" dirty="0" err="1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Нур</a:t>
            </a:r>
            <a:r>
              <a:rPr lang="ru-RU" sz="2000" b="1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-Султан, Шымкент, </a:t>
            </a:r>
            <a:r>
              <a:rPr lang="ru-RU" sz="2000" b="1" dirty="0" err="1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террит</a:t>
            </a:r>
            <a:r>
              <a:rPr lang="ru-RU" sz="2000" b="1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департаментов КККБТУ </a:t>
            </a:r>
            <a:r>
              <a:rPr lang="ru-RU" dirty="0">
                <a:solidFill>
                  <a:srgbClr val="000000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привлечь организации образования и науки МЗ РК (медицинские ВУЗы, медицинские колледжи, национальные, научные центры) к оказанию помощи в мероприятиях по локализации коронавирусной инфекции.  </a:t>
            </a:r>
            <a:endParaRPr lang="ru-RU" sz="1400" dirty="0">
              <a:effectLst/>
              <a:latin typeface="Arial Narrow" panose="020B0606020202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5165835" y="818650"/>
            <a:ext cx="6905295" cy="75097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 indent="173038" algn="just">
              <a:lnSpc>
                <a:spcPct val="107000"/>
              </a:lnSpc>
              <a:spcAft>
                <a:spcPts val="0"/>
              </a:spcAft>
            </a:pPr>
            <a:r>
              <a:rPr lang="ru-RU" sz="2000" b="1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13. РГП на ПХВ «Национальный центр общественного здравоохранения МЗ РК» обеспечить:</a:t>
            </a:r>
            <a:endParaRPr lang="ru-RU" sz="2000" dirty="0">
              <a:solidFill>
                <a:schemeClr val="accent5">
                  <a:lumMod val="50000"/>
                </a:schemeClr>
              </a:solidFill>
              <a:effectLst/>
              <a:latin typeface="Arial Narrow" panose="020B0606020202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5165835" y="1531469"/>
            <a:ext cx="6905296" cy="5703869"/>
          </a:xfrm>
          <a:prstGeom prst="rect">
            <a:avLst/>
          </a:prstGeom>
          <a:ln>
            <a:solidFill>
              <a:schemeClr val="accent5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lvl="0" algn="just">
              <a:spcAft>
                <a:spcPts val="0"/>
              </a:spcAft>
              <a:buFont typeface="+mj-lt"/>
              <a:buAutoNum type="arabicParenR"/>
            </a:pPr>
            <a:r>
              <a:rPr lang="ru-RU" dirty="0">
                <a:solidFill>
                  <a:srgbClr val="000000"/>
                </a:solidFill>
                <a:latin typeface="Arial Narrow" panose="020B0606020202030204" pitchFamily="34" charset="0"/>
                <a:ea typeface="Calibri" panose="020F0502020204030204" pitchFamily="34" charset="0"/>
              </a:rPr>
              <a:t> круглосуточный мониторинг </a:t>
            </a:r>
            <a:r>
              <a:rPr lang="ru-RU" dirty="0" err="1">
                <a:solidFill>
                  <a:srgbClr val="000000"/>
                </a:solidFill>
                <a:latin typeface="Arial Narrow" panose="020B0606020202030204" pitchFamily="34" charset="0"/>
                <a:ea typeface="Calibri" panose="020F0502020204030204" pitchFamily="34" charset="0"/>
              </a:rPr>
              <a:t>эпид</a:t>
            </a:r>
            <a:r>
              <a:rPr lang="ru-RU" dirty="0">
                <a:solidFill>
                  <a:srgbClr val="000000"/>
                </a:solidFill>
                <a:latin typeface="Arial Narrow" panose="020B0606020202030204" pitchFamily="34" charset="0"/>
                <a:ea typeface="Calibri" panose="020F0502020204030204" pitchFamily="34" charset="0"/>
              </a:rPr>
              <a:t>. ситуации по COVID-19 в странах мира;</a:t>
            </a:r>
            <a:endParaRPr lang="ru-RU" dirty="0">
              <a:latin typeface="Arial Narrow" panose="020B0606020202030204" pitchFamily="34" charset="0"/>
              <a:ea typeface="Calibri" panose="020F0502020204030204" pitchFamily="34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dirty="0">
                <a:solidFill>
                  <a:srgbClr val="000000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2) представление в КККБТУ, УЗ и ДККБТУ перечня стран, неблагополучных по заболеваемости COVID-19;</a:t>
            </a:r>
            <a:endParaRPr lang="ru-RU" dirty="0">
              <a:latin typeface="Arial Narrow" panose="020B0606020202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dirty="0">
                <a:solidFill>
                  <a:srgbClr val="000000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3) ежедневное размещение на сайте перечень стран с регистрацией COVID-19;</a:t>
            </a:r>
            <a:endParaRPr lang="ru-RU" dirty="0">
              <a:latin typeface="Arial Narrow" panose="020B0606020202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dirty="0">
                <a:solidFill>
                  <a:srgbClr val="000000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4) предоставление в МЗ и КККБТУ еженедельно по пятницам обновленного прогноза развития </a:t>
            </a:r>
            <a:r>
              <a:rPr lang="ru-RU" dirty="0" err="1">
                <a:solidFill>
                  <a:srgbClr val="000000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эпид</a:t>
            </a:r>
            <a:r>
              <a:rPr lang="ru-RU" dirty="0">
                <a:solidFill>
                  <a:srgbClr val="000000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ситуации в РК;</a:t>
            </a:r>
            <a:endParaRPr lang="ru-RU" dirty="0">
              <a:latin typeface="Arial Narrow" panose="020B0606020202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dirty="0">
                <a:solidFill>
                  <a:srgbClr val="000000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5) мониторинг количества лиц, пересекающих границу РК, подтвержденных случаев COVID-19 и контактных лиц с информированием о каждом зарегистрированном случае;</a:t>
            </a:r>
            <a:endParaRPr lang="ru-RU" dirty="0">
              <a:latin typeface="Arial Narrow" panose="020B0606020202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dirty="0">
                <a:solidFill>
                  <a:srgbClr val="000000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6) визуализацию </a:t>
            </a:r>
            <a:r>
              <a:rPr lang="ru-RU" dirty="0" err="1">
                <a:solidFill>
                  <a:srgbClr val="000000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эпид</a:t>
            </a:r>
            <a:r>
              <a:rPr lang="ru-RU" dirty="0">
                <a:solidFill>
                  <a:srgbClr val="000000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ситуации на территории республики с указанием «горячих точек» и дислокацию контактных лиц;</a:t>
            </a:r>
            <a:endParaRPr lang="ru-RU" dirty="0">
              <a:latin typeface="Arial Narrow" panose="020B0606020202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dirty="0">
                <a:solidFill>
                  <a:srgbClr val="000000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7) проведение </a:t>
            </a:r>
            <a:r>
              <a:rPr lang="ru-RU" dirty="0" err="1">
                <a:solidFill>
                  <a:srgbClr val="000000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ретестирования</a:t>
            </a:r>
            <a:r>
              <a:rPr lang="ru-RU" dirty="0">
                <a:solidFill>
                  <a:srgbClr val="000000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10% положительных образцов и 5% отрицательных образцов за истекший месяц согласно алгоритму лабораторных исследований;</a:t>
            </a:r>
            <a:endParaRPr lang="ru-RU" dirty="0">
              <a:latin typeface="Arial Narrow" panose="020B0606020202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dirty="0">
                <a:solidFill>
                  <a:srgbClr val="000000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8) оказание методологической помощи специалистам лабораторий филиала НЦЭ по методам диагностики COVID-19 в соответствии с международными рекомендациями (ВОЗ, </a:t>
            </a:r>
            <a:r>
              <a:rPr lang="en-US" dirty="0">
                <a:solidFill>
                  <a:srgbClr val="000000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CDC</a:t>
            </a:r>
            <a:r>
              <a:rPr lang="ru-RU" dirty="0">
                <a:solidFill>
                  <a:srgbClr val="000000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); </a:t>
            </a:r>
            <a:endParaRPr lang="ru-RU" dirty="0">
              <a:latin typeface="Arial Narrow" panose="020B0606020202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dirty="0">
                <a:solidFill>
                  <a:srgbClr val="000000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9) круглосуточную работу </a:t>
            </a:r>
            <a:r>
              <a:rPr lang="en-US" dirty="0">
                <a:solidFill>
                  <a:srgbClr val="000000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Call</a:t>
            </a:r>
            <a:r>
              <a:rPr lang="ru-RU" dirty="0">
                <a:solidFill>
                  <a:srgbClr val="000000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-центра по номеру 8(7172)768043;</a:t>
            </a:r>
            <a:endParaRPr lang="ru-RU" dirty="0">
              <a:latin typeface="Arial Narrow" panose="020B0606020202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5075972" y="993237"/>
            <a:ext cx="0" cy="5922427"/>
          </a:xfrm>
          <a:prstGeom prst="line">
            <a:avLst/>
          </a:prstGeom>
          <a:ln w="28575"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11773296" y="6829981"/>
            <a:ext cx="418704" cy="369332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txBody>
          <a:bodyPr wrap="none" rtlCol="0">
            <a:spAutoFit/>
          </a:bodyPr>
          <a:lstStyle/>
          <a:p>
            <a:r>
              <a:rPr lang="kk-KZ" dirty="0"/>
              <a:t>12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3582970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kk-KZ" dirty="0"/>
            </a:br>
            <a:br>
              <a:rPr lang="ru-RU" dirty="0"/>
            </a:b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0" y="0"/>
            <a:ext cx="12192000" cy="882678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square">
            <a:spAutoFit/>
          </a:bodyPr>
          <a:lstStyle/>
          <a:p>
            <a:pPr indent="450215" algn="ctr">
              <a:lnSpc>
                <a:spcPct val="107000"/>
              </a:lnSpc>
              <a:spcAft>
                <a:spcPts val="0"/>
              </a:spcAft>
            </a:pPr>
            <a:r>
              <a:rPr lang="ru-RU" sz="2400" b="1" dirty="0">
                <a:solidFill>
                  <a:schemeClr val="bg1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ІІІ. Организация и проведение противоэпидемических мероприятий по локализации очагов инфекции </a:t>
            </a:r>
            <a:endParaRPr lang="ru-RU" sz="2400" dirty="0">
              <a:solidFill>
                <a:schemeClr val="bg1"/>
              </a:solidFill>
              <a:effectLst/>
              <a:latin typeface="Arial Narrow" panose="020B0606020202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Объект 9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kk-KZ" dirty="0"/>
          </a:p>
          <a:p>
            <a:endParaRPr lang="kk-KZ" dirty="0"/>
          </a:p>
          <a:p>
            <a:endParaRPr lang="kk-KZ" dirty="0"/>
          </a:p>
          <a:p>
            <a:endParaRPr lang="kk-KZ" dirty="0"/>
          </a:p>
          <a:p>
            <a:endParaRPr lang="kk-KZ" dirty="0"/>
          </a:p>
          <a:p>
            <a:endParaRPr lang="kk-KZ" dirty="0"/>
          </a:p>
          <a:p>
            <a:endParaRPr lang="kk-KZ" dirty="0"/>
          </a:p>
          <a:p>
            <a:endParaRPr lang="kk-KZ" dirty="0"/>
          </a:p>
          <a:p>
            <a:endParaRPr lang="ru-RU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152400" y="876361"/>
            <a:ext cx="6141720" cy="70788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 indent="182563" algn="just">
              <a:spcAft>
                <a:spcPts val="0"/>
              </a:spcAft>
            </a:pPr>
            <a:r>
              <a:rPr lang="ru-RU" sz="2000" b="1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  <a:ea typeface="Times New Roman" panose="02020603050405020304" pitchFamily="18" charset="0"/>
              </a:rPr>
              <a:t>14. РГП на ПХВ «</a:t>
            </a:r>
            <a:r>
              <a:rPr lang="ru-RU" sz="2000" b="1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  <a:ea typeface="Calibri" panose="020F0502020204030204" pitchFamily="34" charset="0"/>
              </a:rPr>
              <a:t>Национальный центр экспертизы» обеспечить: </a:t>
            </a:r>
            <a:endParaRPr lang="ru-RU" sz="2000" dirty="0">
              <a:solidFill>
                <a:schemeClr val="accent5">
                  <a:lumMod val="50000"/>
                </a:schemeClr>
              </a:solidFill>
              <a:effectLst/>
              <a:latin typeface="Arial Narrow" panose="020B0606020202030204" pitchFamily="34" charset="0"/>
              <a:ea typeface="Calibri" panose="020F0502020204030204" pitchFamily="34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152400" y="1562572"/>
            <a:ext cx="6141720" cy="4287712"/>
          </a:xfrm>
          <a:prstGeom prst="rect">
            <a:avLst/>
          </a:prstGeom>
          <a:ln>
            <a:solidFill>
              <a:schemeClr val="accent5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indent="93663" algn="just">
              <a:lnSpc>
                <a:spcPct val="107000"/>
              </a:lnSpc>
              <a:spcAft>
                <a:spcPts val="0"/>
              </a:spcAft>
              <a:buAutoNum type="arabicParenR"/>
            </a:pPr>
            <a:r>
              <a:rPr lang="ru-RU" sz="1600" dirty="0">
                <a:solidFill>
                  <a:srgbClr val="000000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лабораторное обследование больных и контактных на COVID-19, а также иных лиц, определяемых Главным гос. санитарным врачом соответствующей территории;</a:t>
            </a:r>
          </a:p>
          <a:p>
            <a:pPr indent="93663" algn="just">
              <a:lnSpc>
                <a:spcPct val="107000"/>
              </a:lnSpc>
              <a:spcAft>
                <a:spcPts val="0"/>
              </a:spcAft>
              <a:buAutoNum type="arabicParenR"/>
            </a:pPr>
            <a:r>
              <a:rPr lang="ru-RU" sz="1600" dirty="0">
                <a:solidFill>
                  <a:srgbClr val="000000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дезинфекционную обработку очагов COVID-19; </a:t>
            </a:r>
            <a:endParaRPr lang="ru-RU" sz="1600" dirty="0">
              <a:latin typeface="Arial Narrow" panose="020B0606020202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indent="93663" algn="just">
              <a:lnSpc>
                <a:spcPct val="107000"/>
              </a:lnSpc>
              <a:spcAft>
                <a:spcPts val="0"/>
              </a:spcAft>
              <a:buFont typeface="+mj-lt"/>
              <a:buAutoNum type="arabicParenR" startAt="3"/>
              <a:tabLst>
                <a:tab pos="630555" algn="l"/>
              </a:tabLst>
            </a:pPr>
            <a:r>
              <a:rPr lang="ru-RU" sz="1600" dirty="0">
                <a:solidFill>
                  <a:srgbClr val="000000"/>
                </a:solidFill>
                <a:latin typeface="Arial Narrow" panose="020B0606020202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неснижаемый запас расходных лабораторных материалов, расходных материалов для забора образцов от больных COVID-19, тест-систем, </a:t>
            </a:r>
            <a:r>
              <a:rPr lang="ru-RU" sz="1600" dirty="0" err="1">
                <a:solidFill>
                  <a:srgbClr val="000000"/>
                </a:solidFill>
                <a:latin typeface="Arial Narrow" panose="020B0606020202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диагностикумов</a:t>
            </a:r>
            <a:r>
              <a:rPr lang="ru-RU" sz="1600" dirty="0">
                <a:solidFill>
                  <a:srgbClr val="000000"/>
                </a:solidFill>
                <a:latin typeface="Arial Narrow" panose="020B0606020202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для проведения ПЦР, вирусологических исследований, молекулярно-генетического исследования;</a:t>
            </a:r>
            <a:endParaRPr lang="ru-RU" sz="1600" dirty="0">
              <a:latin typeface="Arial Narrow" panose="020B0606020202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lvl="0" indent="93663" algn="just">
              <a:lnSpc>
                <a:spcPct val="107000"/>
              </a:lnSpc>
              <a:spcAft>
                <a:spcPts val="0"/>
              </a:spcAft>
              <a:buFont typeface="+mj-lt"/>
              <a:buAutoNum type="arabicParenR" startAt="3"/>
              <a:tabLst>
                <a:tab pos="630555" algn="l"/>
              </a:tabLst>
            </a:pPr>
            <a:r>
              <a:rPr lang="ru-RU" sz="1600" dirty="0">
                <a:solidFill>
                  <a:srgbClr val="000000"/>
                </a:solidFill>
                <a:latin typeface="Arial Narrow" panose="020B0606020202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в случае подозрения на COVID-19 методологическую помощь специалистам лабораторий по методам диагностики COVID-19 в соответствии с рекомендациями ВОЗ;</a:t>
            </a:r>
            <a:endParaRPr lang="ru-RU" sz="1600" dirty="0">
              <a:latin typeface="Arial Narrow" panose="020B0606020202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lvl="0" indent="93663" algn="just">
              <a:lnSpc>
                <a:spcPct val="107000"/>
              </a:lnSpc>
              <a:spcAft>
                <a:spcPts val="0"/>
              </a:spcAft>
              <a:buFont typeface="+mj-lt"/>
              <a:buAutoNum type="arabicParenR" startAt="3"/>
              <a:tabLst>
                <a:tab pos="630555" algn="l"/>
              </a:tabLst>
            </a:pPr>
            <a:r>
              <a:rPr lang="ru-RU" sz="1600" dirty="0">
                <a:solidFill>
                  <a:srgbClr val="000000"/>
                </a:solidFill>
                <a:latin typeface="Arial Narrow" panose="020B0606020202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в случае регистрации больного с подозрением на COVID-19 соблюдение порядка, предусмотренного действующими НПА при заборе и транспортировке материала от больных с COVID-19, проведении дезинфекционных мероприятий в очагах больных с подозрением на COVID-19. </a:t>
            </a:r>
            <a:endParaRPr lang="ru-RU" sz="1600" dirty="0">
              <a:effectLst/>
              <a:latin typeface="Arial Narrow" panose="020B0606020202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6446520" y="876361"/>
            <a:ext cx="5593080" cy="150810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 indent="93663" algn="just">
              <a:spcAft>
                <a:spcPts val="0"/>
              </a:spcAft>
            </a:pPr>
            <a:r>
              <a:rPr lang="ru-RU" sz="2000" b="1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  <a:ea typeface="Times New Roman" panose="02020603050405020304" pitchFamily="18" charset="0"/>
              </a:rPr>
              <a:t>15. РГП на ПХВ «НЦОЗ», «Национальный научный центр особо опасных инфекций имени М. </a:t>
            </a:r>
            <a:r>
              <a:rPr lang="ru-RU" sz="2000" b="1" dirty="0" err="1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  <a:ea typeface="Times New Roman" panose="02020603050405020304" pitchFamily="18" charset="0"/>
              </a:rPr>
              <a:t>Айкимбаева</a:t>
            </a:r>
            <a:r>
              <a:rPr lang="ru-RU" sz="2000" b="1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  <a:ea typeface="Times New Roman" panose="02020603050405020304" pitchFamily="18" charset="0"/>
              </a:rPr>
              <a:t>» </a:t>
            </a:r>
            <a:r>
              <a:rPr lang="ru-RU" sz="1600" dirty="0">
                <a:solidFill>
                  <a:srgbClr val="000000"/>
                </a:solidFill>
                <a:latin typeface="Arial Narrow" panose="020B0606020202030204" pitchFamily="34" charset="0"/>
                <a:ea typeface="Times New Roman" panose="02020603050405020304" pitchFamily="18" charset="0"/>
              </a:rPr>
              <a:t>обеспечить</a:t>
            </a:r>
            <a:r>
              <a:rPr lang="ru-RU" sz="1600" b="1" dirty="0">
                <a:solidFill>
                  <a:srgbClr val="000000"/>
                </a:solidFill>
                <a:latin typeface="Arial Narrow" panose="020B0606020202030204" pitchFamily="34" charset="0"/>
                <a:ea typeface="Times New Roman" panose="02020603050405020304" pitchFamily="18" charset="0"/>
              </a:rPr>
              <a:t> </a:t>
            </a:r>
            <a:r>
              <a:rPr lang="ru-RU" sz="1600" dirty="0">
                <a:solidFill>
                  <a:srgbClr val="000000"/>
                </a:solidFill>
                <a:latin typeface="Arial Narrow" panose="020B0606020202030204" pitchFamily="34" charset="0"/>
                <a:ea typeface="Times New Roman" panose="02020603050405020304" pitchFamily="18" charset="0"/>
              </a:rPr>
              <a:t>готовность Центральной </a:t>
            </a:r>
            <a:r>
              <a:rPr lang="ru-RU" sz="1600" dirty="0" err="1">
                <a:solidFill>
                  <a:srgbClr val="000000"/>
                </a:solidFill>
                <a:latin typeface="Arial Narrow" panose="020B0606020202030204" pitchFamily="34" charset="0"/>
                <a:ea typeface="Times New Roman" panose="02020603050405020304" pitchFamily="18" charset="0"/>
              </a:rPr>
              <a:t>референс</a:t>
            </a:r>
            <a:r>
              <a:rPr lang="ru-RU" sz="1600" dirty="0">
                <a:solidFill>
                  <a:srgbClr val="000000"/>
                </a:solidFill>
                <a:latin typeface="Arial Narrow" panose="020B0606020202030204" pitchFamily="34" charset="0"/>
                <a:ea typeface="Times New Roman" panose="02020603050405020304" pitchFamily="18" charset="0"/>
              </a:rPr>
              <a:t>-лаборатории к приему проб для проведения исследований на COVID-19.</a:t>
            </a:r>
            <a:endParaRPr lang="ru-RU" sz="1600" dirty="0">
              <a:effectLst/>
              <a:latin typeface="Arial Narrow" panose="020B0606020202030204" pitchFamily="34" charset="0"/>
              <a:ea typeface="Calibri" panose="020F0502020204030204" pitchFamily="34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6446520" y="2384466"/>
            <a:ext cx="5581848" cy="1541384"/>
          </a:xfrm>
          <a:prstGeom prst="rect">
            <a:avLst/>
          </a:prstGeom>
          <a:noFill/>
          <a:ln>
            <a:solidFill>
              <a:schemeClr val="accent5">
                <a:lumMod val="50000"/>
              </a:schemeClr>
            </a:solidFill>
          </a:ln>
        </p:spPr>
        <p:txBody>
          <a:bodyPr wrap="square">
            <a:spAutoFit/>
          </a:bodyPr>
          <a:lstStyle/>
          <a:p>
            <a:pPr indent="93663" algn="just">
              <a:lnSpc>
                <a:spcPct val="107000"/>
              </a:lnSpc>
              <a:spcAft>
                <a:spcPts val="0"/>
              </a:spcAft>
            </a:pPr>
            <a:r>
              <a:rPr lang="ru-RU" sz="2000" b="1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16. Руководителям департаментов полиции областей,   г. Алматы, </a:t>
            </a:r>
            <a:r>
              <a:rPr lang="ru-RU" sz="2000" b="1" dirty="0" err="1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Нур</a:t>
            </a:r>
            <a:r>
              <a:rPr lang="ru-RU" sz="2000" b="1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-Султан, Шымкент</a:t>
            </a:r>
            <a:r>
              <a:rPr lang="ru-RU" sz="2000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>
                <a:solidFill>
                  <a:srgbClr val="000000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оказать содействие в поиске контактных, их изоляции в провизорном и карантинном стационаре, а также охране провизорных и карантинных стационаров.</a:t>
            </a:r>
            <a:endParaRPr lang="ru-RU" sz="1200" dirty="0">
              <a:effectLst/>
              <a:latin typeface="Arial Narrow" panose="020B0606020202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6446520" y="3928637"/>
            <a:ext cx="5593080" cy="1055097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 indent="93663" algn="just">
              <a:lnSpc>
                <a:spcPct val="107000"/>
              </a:lnSpc>
              <a:spcAft>
                <a:spcPts val="800"/>
              </a:spcAft>
              <a:tabLst>
                <a:tab pos="630555" algn="l"/>
              </a:tabLst>
            </a:pPr>
            <a:r>
              <a:rPr lang="ru-RU" sz="2000" b="1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17.</a:t>
            </a:r>
            <a:r>
              <a:rPr lang="ru-RU" sz="2000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ru-RU" sz="2000" b="1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Руководителям международных аэропортов областей, г. </a:t>
            </a:r>
            <a:r>
              <a:rPr lang="ru-RU" sz="2000" b="1" dirty="0" err="1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Нур</a:t>
            </a:r>
            <a:r>
              <a:rPr lang="ru-RU" sz="2000" b="1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-Султан, Алматы и Шымкента обеспечить:</a:t>
            </a:r>
            <a:endParaRPr lang="ru-RU" sz="2000" dirty="0">
              <a:solidFill>
                <a:schemeClr val="accent5">
                  <a:lumMod val="50000"/>
                </a:schemeClr>
              </a:solidFill>
              <a:effectLst/>
              <a:latin typeface="Arial Narrow" panose="020B0606020202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6446520" y="4910060"/>
            <a:ext cx="5593080" cy="2200089"/>
          </a:xfrm>
          <a:prstGeom prst="rect">
            <a:avLst/>
          </a:prstGeom>
          <a:ln>
            <a:solidFill>
              <a:schemeClr val="accent5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indent="93663" algn="just">
              <a:lnSpc>
                <a:spcPct val="107000"/>
              </a:lnSpc>
              <a:spcAft>
                <a:spcPts val="0"/>
              </a:spcAft>
              <a:tabLst>
                <a:tab pos="630555" algn="l"/>
              </a:tabLst>
            </a:pPr>
            <a:r>
              <a:rPr lang="ru-RU" sz="1600" dirty="0">
                <a:solidFill>
                  <a:srgbClr val="000000"/>
                </a:solidFill>
                <a:latin typeface="Arial Narrow" panose="020B0606020202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1) заключительную дезинфекцию воздушных судов после прибытия из-за рубежа, в том числе обслуживающего наземного оборудования и транспорта;</a:t>
            </a:r>
            <a:endParaRPr lang="ru-RU" sz="1600" dirty="0">
              <a:latin typeface="Arial Narrow" panose="020B0606020202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indent="93663" algn="just">
              <a:lnSpc>
                <a:spcPct val="107000"/>
              </a:lnSpc>
              <a:spcAft>
                <a:spcPts val="0"/>
              </a:spcAft>
              <a:tabLst>
                <a:tab pos="630555" algn="l"/>
              </a:tabLst>
            </a:pPr>
            <a:r>
              <a:rPr lang="ru-RU" sz="1600" dirty="0">
                <a:solidFill>
                  <a:srgbClr val="000000"/>
                </a:solidFill>
                <a:latin typeface="Arial Narrow" panose="020B0606020202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2) текущую профилактическую дезинфекцию воздушных судов после каждого регулярного и чартерного рейсов;</a:t>
            </a:r>
            <a:endParaRPr lang="ru-RU" sz="1600" dirty="0">
              <a:latin typeface="Arial Narrow" panose="020B0606020202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indent="93663" algn="just">
              <a:lnSpc>
                <a:spcPct val="107000"/>
              </a:lnSpc>
              <a:spcAft>
                <a:spcPts val="800"/>
              </a:spcAft>
              <a:tabLst>
                <a:tab pos="630555" algn="l"/>
              </a:tabLst>
            </a:pPr>
            <a:r>
              <a:rPr lang="ru-RU" sz="1600" dirty="0">
                <a:solidFill>
                  <a:srgbClr val="000000"/>
                </a:solidFill>
                <a:latin typeface="Arial Narrow" panose="020B0606020202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3) текущую профилактическую дезинфекцию всех помещений терминалов аэропорта, задействованных в высадке и посадке пассажиров регулярных и чартерных рейсов.</a:t>
            </a:r>
            <a:endParaRPr lang="ru-RU" sz="1600" dirty="0">
              <a:effectLst/>
              <a:latin typeface="Arial Narrow" panose="020B0606020202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152400" y="5898086"/>
            <a:ext cx="6141720" cy="121206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 indent="93663" algn="just">
              <a:lnSpc>
                <a:spcPct val="107000"/>
              </a:lnSpc>
              <a:spcAft>
                <a:spcPts val="0"/>
              </a:spcAft>
              <a:tabLst>
                <a:tab pos="810260" algn="l"/>
              </a:tabLst>
            </a:pPr>
            <a:r>
              <a:rPr lang="ru-RU" sz="2000" b="1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18.  Акционерному обществу «Казпочта» </a:t>
            </a:r>
            <a:r>
              <a:rPr lang="ru-RU" sz="1600" dirty="0">
                <a:solidFill>
                  <a:srgbClr val="000000"/>
                </a:solidFill>
                <a:latin typeface="Arial Narrow" panose="020B0606020202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обеспечить оказание услуг населению сотрудниками в одноразовых перчатках и масках, проведение работы, связанной с контактом с почтовой корреспонденцией (письма, посылки и т.д.), в СИЗ (халат, маска, перчатки).</a:t>
            </a:r>
            <a:endParaRPr lang="ru-RU" sz="1400" dirty="0">
              <a:effectLst/>
              <a:latin typeface="Arial Narrow" panose="020B0606020202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11819016" y="6829981"/>
            <a:ext cx="418704" cy="369332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txBody>
          <a:bodyPr wrap="none" rtlCol="0">
            <a:spAutoFit/>
          </a:bodyPr>
          <a:lstStyle/>
          <a:p>
            <a:r>
              <a:rPr lang="kk-KZ" dirty="0"/>
              <a:t>13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1729749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kk-KZ" dirty="0"/>
            </a:br>
            <a:br>
              <a:rPr lang="ru-RU" dirty="0"/>
            </a:b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0" y="0"/>
            <a:ext cx="12192000" cy="830997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solidFill>
                  <a:schemeClr val="bg1"/>
                </a:solidFill>
                <a:latin typeface="Arial Narrow" panose="020B0606020202030204" pitchFamily="34" charset="0"/>
              </a:rPr>
              <a:t>Алгоритм обработки данных пассажиров, с целью мониторинга</a:t>
            </a:r>
            <a:endParaRPr lang="ru-RU" sz="2400" dirty="0">
              <a:solidFill>
                <a:schemeClr val="bg1"/>
              </a:solidFill>
              <a:latin typeface="Arial Narrow" panose="020B0606020202030204" pitchFamily="34" charset="0"/>
            </a:endParaRPr>
          </a:p>
          <a:p>
            <a:pPr algn="ctr"/>
            <a:r>
              <a:rPr lang="ru-RU" sz="2400" b="1" dirty="0">
                <a:solidFill>
                  <a:schemeClr val="bg1"/>
                </a:solidFill>
                <a:latin typeface="Arial Narrow" panose="020B0606020202030204" pitchFamily="34" charset="0"/>
              </a:rPr>
              <a:t>и проведения расследования при регистрации COVID -19</a:t>
            </a:r>
            <a:endParaRPr lang="ru-RU" sz="2400" dirty="0">
              <a:solidFill>
                <a:schemeClr val="bg1"/>
              </a:solidFill>
              <a:latin typeface="Arial Narrow" panose="020B060602020203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049899" y="10999007"/>
            <a:ext cx="1100137" cy="97869"/>
          </a:xfrm>
        </p:spPr>
        <p:txBody>
          <a:bodyPr>
            <a:normAutofit fontScale="25000" lnSpcReduction="20000"/>
          </a:bodyPr>
          <a:lstStyle/>
          <a:p>
            <a:endParaRPr lang="kk-KZ" dirty="0"/>
          </a:p>
          <a:p>
            <a:endParaRPr lang="kk-KZ" dirty="0"/>
          </a:p>
          <a:p>
            <a:endParaRPr lang="kk-KZ" dirty="0"/>
          </a:p>
          <a:p>
            <a:endParaRPr lang="kk-KZ" dirty="0"/>
          </a:p>
          <a:p>
            <a:endParaRPr lang="kk-KZ" dirty="0"/>
          </a:p>
          <a:p>
            <a:endParaRPr lang="kk-KZ" dirty="0"/>
          </a:p>
          <a:p>
            <a:endParaRPr lang="kk-KZ" dirty="0"/>
          </a:p>
          <a:p>
            <a:endParaRPr lang="kk-KZ" dirty="0"/>
          </a:p>
          <a:p>
            <a:endParaRPr lang="kk-KZ" dirty="0"/>
          </a:p>
          <a:p>
            <a:endParaRPr lang="ru-RU" dirty="0"/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764389" y="789042"/>
            <a:ext cx="2403525" cy="1351040"/>
          </a:xfrm>
          <a:prstGeom prst="round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8703" y="912249"/>
            <a:ext cx="764528" cy="764528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9839" y="978923"/>
            <a:ext cx="688075" cy="688075"/>
          </a:xfrm>
          <a:prstGeom prst="rect">
            <a:avLst/>
          </a:prstGeom>
        </p:spPr>
      </p:pic>
      <p:cxnSp>
        <p:nvCxnSpPr>
          <p:cNvPr id="10" name="Прямая со стрелкой 9"/>
          <p:cNvCxnSpPr/>
          <p:nvPr/>
        </p:nvCxnSpPr>
        <p:spPr>
          <a:xfrm>
            <a:off x="2036928" y="1321824"/>
            <a:ext cx="420491" cy="0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3" name="Рисунок 12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4601" y="1054430"/>
            <a:ext cx="576472" cy="576471"/>
          </a:xfrm>
          <a:prstGeom prst="rect">
            <a:avLst/>
          </a:prstGeom>
          <a:noFill/>
        </p:spPr>
      </p:pic>
      <p:sp>
        <p:nvSpPr>
          <p:cNvPr id="14" name="TextBox 13"/>
          <p:cNvSpPr txBox="1"/>
          <p:nvPr/>
        </p:nvSpPr>
        <p:spPr>
          <a:xfrm>
            <a:off x="838200" y="1768187"/>
            <a:ext cx="2267920" cy="33855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kk-KZ" sz="1600" b="1" dirty="0">
                <a:solidFill>
                  <a:srgbClr val="FF0000"/>
                </a:solidFill>
                <a:latin typeface="Arial Narrow" panose="020B0606020202030204" pitchFamily="34" charset="0"/>
              </a:rPr>
              <a:t>Прибывший пассажир</a:t>
            </a:r>
            <a:endParaRPr lang="ru-RU" sz="1600" b="1" dirty="0">
              <a:solidFill>
                <a:srgbClr val="FF0000"/>
              </a:solidFill>
              <a:latin typeface="Arial Narrow" panose="020B0606020202030204" pitchFamily="34" charset="0"/>
            </a:endParaRPr>
          </a:p>
        </p:txBody>
      </p:sp>
      <p:pic>
        <p:nvPicPr>
          <p:cNvPr id="15" name="Рисунок 14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3957" y="922368"/>
            <a:ext cx="730120" cy="730120"/>
          </a:xfrm>
          <a:prstGeom prst="rect">
            <a:avLst/>
          </a:prstGeom>
        </p:spPr>
      </p:pic>
      <p:cxnSp>
        <p:nvCxnSpPr>
          <p:cNvPr id="21" name="Прямая со стрелкой 20"/>
          <p:cNvCxnSpPr/>
          <p:nvPr/>
        </p:nvCxnSpPr>
        <p:spPr>
          <a:xfrm>
            <a:off x="4769476" y="1319451"/>
            <a:ext cx="534116" cy="1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3514059" y="1765997"/>
            <a:ext cx="1521795" cy="33855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kk-KZ" sz="1600" dirty="0">
                <a:latin typeface="Arial Narrow" panose="020B0606020202030204" pitchFamily="34" charset="0"/>
              </a:rPr>
              <a:t>Специалист СКП</a:t>
            </a:r>
            <a:endParaRPr lang="ru-RU" sz="1600" dirty="0">
              <a:latin typeface="Arial Narrow" panose="020B0606020202030204" pitchFamily="34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5232874" y="1764868"/>
            <a:ext cx="1381870" cy="33855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kk-KZ" sz="1600" dirty="0">
                <a:latin typeface="Arial Narrow" panose="020B0606020202030204" pitchFamily="34" charset="0"/>
              </a:rPr>
              <a:t>Анкетирование</a:t>
            </a:r>
            <a:endParaRPr lang="ru-RU" sz="1600" dirty="0">
              <a:latin typeface="Arial Narrow" panose="020B0606020202030204" pitchFamily="34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7290686" y="1750753"/>
            <a:ext cx="1780734" cy="33855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kk-KZ" sz="1600" dirty="0">
                <a:latin typeface="Arial Narrow" panose="020B0606020202030204" pitchFamily="34" charset="0"/>
              </a:rPr>
              <a:t>Веб приложение МЗ</a:t>
            </a:r>
            <a:endParaRPr lang="ru-RU" sz="1600" dirty="0">
              <a:latin typeface="Arial Narrow" panose="020B0606020202030204" pitchFamily="34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6541557" y="847963"/>
            <a:ext cx="1152996" cy="52322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kk-KZ" sz="1400" i="1" dirty="0">
                <a:latin typeface="Arial Narrow" panose="020B0606020202030204" pitchFamily="34" charset="0"/>
              </a:rPr>
              <a:t>Ввод данных в теч. 2 ч.</a:t>
            </a:r>
            <a:endParaRPr lang="ru-RU" sz="1400" i="1" dirty="0">
              <a:latin typeface="Arial Narrow" panose="020B0606020202030204" pitchFamily="34" charset="0"/>
            </a:endParaRPr>
          </a:p>
        </p:txBody>
      </p:sp>
      <p:pic>
        <p:nvPicPr>
          <p:cNvPr id="28" name="Рисунок 27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56678" y="969401"/>
            <a:ext cx="446278" cy="727046"/>
          </a:xfrm>
          <a:prstGeom prst="rect">
            <a:avLst/>
          </a:prstGeom>
        </p:spPr>
      </p:pic>
      <p:pic>
        <p:nvPicPr>
          <p:cNvPr id="25" name="Рисунок 24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59056" y="993559"/>
            <a:ext cx="643994" cy="643994"/>
          </a:xfrm>
          <a:prstGeom prst="rect">
            <a:avLst/>
          </a:prstGeom>
        </p:spPr>
      </p:pic>
      <p:pic>
        <p:nvPicPr>
          <p:cNvPr id="53" name="Рисунок 52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9430" y="3020436"/>
            <a:ext cx="574566" cy="574565"/>
          </a:xfrm>
          <a:prstGeom prst="rect">
            <a:avLst/>
          </a:prstGeom>
          <a:noFill/>
        </p:spPr>
      </p:pic>
      <p:sp>
        <p:nvSpPr>
          <p:cNvPr id="54" name="TextBox 53"/>
          <p:cNvSpPr txBox="1"/>
          <p:nvPr/>
        </p:nvSpPr>
        <p:spPr>
          <a:xfrm>
            <a:off x="139444" y="3614280"/>
            <a:ext cx="1391728" cy="33855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pPr algn="ctr"/>
            <a:r>
              <a:rPr lang="kk-KZ" sz="1600" dirty="0">
                <a:latin typeface="Arial Narrow" panose="020B0606020202030204" pitchFamily="34" charset="0"/>
              </a:rPr>
              <a:t>Специалист ТД</a:t>
            </a:r>
            <a:endParaRPr lang="ru-RU" sz="1600" dirty="0">
              <a:latin typeface="Arial Narrow" panose="020B0606020202030204" pitchFamily="34" charset="0"/>
            </a:endParaRPr>
          </a:p>
        </p:txBody>
      </p:sp>
      <p:pic>
        <p:nvPicPr>
          <p:cNvPr id="69" name="Рисунок 6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8755" y="5940280"/>
            <a:ext cx="574566" cy="574565"/>
          </a:xfrm>
          <a:prstGeom prst="rect">
            <a:avLst/>
          </a:prstGeom>
          <a:noFill/>
        </p:spPr>
      </p:pic>
      <p:sp>
        <p:nvSpPr>
          <p:cNvPr id="70" name="TextBox 69"/>
          <p:cNvSpPr txBox="1"/>
          <p:nvPr/>
        </p:nvSpPr>
        <p:spPr>
          <a:xfrm>
            <a:off x="137896" y="6532507"/>
            <a:ext cx="1160895" cy="52322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kk-KZ" sz="1400" dirty="0">
                <a:latin typeface="Arial Narrow" panose="020B0606020202030204" pitchFamily="34" charset="0"/>
              </a:rPr>
              <a:t>Специалисты </a:t>
            </a:r>
          </a:p>
          <a:p>
            <a:r>
              <a:rPr lang="kk-KZ" sz="1400" dirty="0">
                <a:latin typeface="Arial Narrow" panose="020B0606020202030204" pitchFamily="34" charset="0"/>
              </a:rPr>
              <a:t>УЗ/ПМСП</a:t>
            </a:r>
            <a:endParaRPr lang="ru-RU" sz="1400" dirty="0">
              <a:latin typeface="Arial Narrow" panose="020B0606020202030204" pitchFamily="34" charset="0"/>
            </a:endParaRPr>
          </a:p>
        </p:txBody>
      </p:sp>
      <p:pic>
        <p:nvPicPr>
          <p:cNvPr id="71" name="Рисунок 70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7554" y="5957956"/>
            <a:ext cx="636540" cy="636540"/>
          </a:xfrm>
          <a:prstGeom prst="rect">
            <a:avLst/>
          </a:prstGeom>
        </p:spPr>
      </p:pic>
      <p:cxnSp>
        <p:nvCxnSpPr>
          <p:cNvPr id="72" name="Прямая со стрелкой 71"/>
          <p:cNvCxnSpPr/>
          <p:nvPr/>
        </p:nvCxnSpPr>
        <p:spPr>
          <a:xfrm>
            <a:off x="1168082" y="6227562"/>
            <a:ext cx="419100" cy="0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3" name="TextBox 72"/>
          <p:cNvSpPr txBox="1"/>
          <p:nvPr/>
        </p:nvSpPr>
        <p:spPr>
          <a:xfrm>
            <a:off x="1424064" y="6532507"/>
            <a:ext cx="1180131" cy="52322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kk-KZ" sz="1400" dirty="0">
                <a:latin typeface="Arial Narrow" panose="020B0606020202030204" pitchFamily="34" charset="0"/>
              </a:rPr>
              <a:t>Регул. обзвон/</a:t>
            </a:r>
          </a:p>
          <a:p>
            <a:r>
              <a:rPr lang="kk-KZ" sz="1400" dirty="0">
                <a:latin typeface="Arial Narrow" panose="020B0606020202030204" pitchFamily="34" charset="0"/>
              </a:rPr>
              <a:t>видеобзвон</a:t>
            </a:r>
            <a:endParaRPr lang="ru-RU" sz="1400" dirty="0">
              <a:latin typeface="Arial Narrow" panose="020B060602020203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920091" y="6516461"/>
            <a:ext cx="1271502" cy="52322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kk-KZ" sz="1400" dirty="0">
                <a:latin typeface="Arial Narrow" panose="020B0606020202030204" pitchFamily="34" charset="0"/>
              </a:rPr>
              <a:t>При появлении </a:t>
            </a:r>
          </a:p>
          <a:p>
            <a:r>
              <a:rPr lang="kk-KZ" sz="1400" dirty="0">
                <a:latin typeface="Arial Narrow" panose="020B0606020202030204" pitchFamily="34" charset="0"/>
              </a:rPr>
              <a:t>жалоб</a:t>
            </a:r>
            <a:endParaRPr lang="ru-RU" sz="1600" dirty="0">
              <a:latin typeface="Arial Narrow" panose="020B0606020202030204" pitchFamily="34" charset="0"/>
            </a:endParaRPr>
          </a:p>
        </p:txBody>
      </p:sp>
      <p:cxnSp>
        <p:nvCxnSpPr>
          <p:cNvPr id="63" name="Прямая со стрелкой 62"/>
          <p:cNvCxnSpPr/>
          <p:nvPr/>
        </p:nvCxnSpPr>
        <p:spPr>
          <a:xfrm>
            <a:off x="2420677" y="6217142"/>
            <a:ext cx="419100" cy="0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Прямая со стрелкой 63"/>
          <p:cNvCxnSpPr/>
          <p:nvPr/>
        </p:nvCxnSpPr>
        <p:spPr>
          <a:xfrm>
            <a:off x="8055347" y="6190962"/>
            <a:ext cx="419100" cy="0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8" name="Рисунок 6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22981" y="5892610"/>
            <a:ext cx="574566" cy="574565"/>
          </a:xfrm>
          <a:prstGeom prst="rect">
            <a:avLst/>
          </a:prstGeom>
          <a:noFill/>
        </p:spPr>
      </p:pic>
      <p:sp>
        <p:nvSpPr>
          <p:cNvPr id="74" name="TextBox 73"/>
          <p:cNvSpPr txBox="1"/>
          <p:nvPr/>
        </p:nvSpPr>
        <p:spPr>
          <a:xfrm>
            <a:off x="8356193" y="6512273"/>
            <a:ext cx="881973" cy="30777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kk-KZ" sz="1400" dirty="0">
                <a:latin typeface="Arial Narrow" panose="020B0606020202030204" pitchFamily="34" charset="0"/>
              </a:rPr>
              <a:t>Врач ВОП</a:t>
            </a:r>
            <a:endParaRPr lang="ru-RU" sz="1400" dirty="0">
              <a:latin typeface="Arial Narrow" panose="020B0606020202030204" pitchFamily="34" charset="0"/>
            </a:endParaRPr>
          </a:p>
        </p:txBody>
      </p:sp>
      <p:cxnSp>
        <p:nvCxnSpPr>
          <p:cNvPr id="76" name="Прямая со стрелкой 75"/>
          <p:cNvCxnSpPr/>
          <p:nvPr/>
        </p:nvCxnSpPr>
        <p:spPr>
          <a:xfrm>
            <a:off x="9211862" y="6190962"/>
            <a:ext cx="419100" cy="0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7" name="TextBox 76"/>
          <p:cNvSpPr txBox="1"/>
          <p:nvPr/>
        </p:nvSpPr>
        <p:spPr>
          <a:xfrm>
            <a:off x="9706214" y="6520567"/>
            <a:ext cx="519694" cy="30777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kk-KZ" sz="1400" dirty="0">
                <a:latin typeface="Arial Narrow" panose="020B0606020202030204" pitchFamily="34" charset="0"/>
              </a:rPr>
              <a:t>МИС</a:t>
            </a:r>
            <a:endParaRPr lang="ru-RU" dirty="0">
              <a:latin typeface="Arial Narrow" panose="020B0606020202030204" pitchFamily="34" charset="0"/>
            </a:endParaRPr>
          </a:p>
        </p:txBody>
      </p:sp>
      <p:pic>
        <p:nvPicPr>
          <p:cNvPr id="78" name="Рисунок 77"/>
          <p:cNvPicPr>
            <a:picLocks noChangeAspect="1"/>
          </p:cNvPicPr>
          <p:nvPr/>
        </p:nvPicPr>
        <p:blipFill rotWithShape="1"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6682"/>
          <a:stretch/>
        </p:blipFill>
        <p:spPr>
          <a:xfrm>
            <a:off x="9688650" y="5849015"/>
            <a:ext cx="609329" cy="649422"/>
          </a:xfrm>
          <a:prstGeom prst="rect">
            <a:avLst/>
          </a:prstGeom>
        </p:spPr>
      </p:pic>
      <p:sp>
        <p:nvSpPr>
          <p:cNvPr id="79" name="TextBox 78"/>
          <p:cNvSpPr txBox="1"/>
          <p:nvPr/>
        </p:nvSpPr>
        <p:spPr>
          <a:xfrm>
            <a:off x="5441832" y="6521188"/>
            <a:ext cx="519694" cy="30777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kk-KZ" sz="1400" dirty="0">
                <a:latin typeface="Arial Narrow" panose="020B0606020202030204" pitchFamily="34" charset="0"/>
              </a:rPr>
              <a:t>МИС</a:t>
            </a:r>
            <a:endParaRPr lang="ru-RU" dirty="0">
              <a:latin typeface="Arial Narrow" panose="020B0606020202030204" pitchFamily="34" charset="0"/>
            </a:endParaRPr>
          </a:p>
        </p:txBody>
      </p:sp>
      <p:pic>
        <p:nvPicPr>
          <p:cNvPr id="80" name="Рисунок 79"/>
          <p:cNvPicPr>
            <a:picLocks noChangeAspect="1"/>
          </p:cNvPicPr>
          <p:nvPr/>
        </p:nvPicPr>
        <p:blipFill rotWithShape="1"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6682"/>
          <a:stretch/>
        </p:blipFill>
        <p:spPr>
          <a:xfrm>
            <a:off x="5414085" y="5875569"/>
            <a:ext cx="628891" cy="638846"/>
          </a:xfrm>
          <a:prstGeom prst="rect">
            <a:avLst/>
          </a:prstGeom>
        </p:spPr>
      </p:pic>
      <p:cxnSp>
        <p:nvCxnSpPr>
          <p:cNvPr id="81" name="Прямая со стрелкой 80"/>
          <p:cNvCxnSpPr/>
          <p:nvPr/>
        </p:nvCxnSpPr>
        <p:spPr>
          <a:xfrm>
            <a:off x="10405752" y="6145033"/>
            <a:ext cx="419100" cy="0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4" name="Рисунок 8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76196" y="5816703"/>
            <a:ext cx="685800" cy="685800"/>
          </a:xfrm>
          <a:prstGeom prst="rect">
            <a:avLst/>
          </a:prstGeom>
        </p:spPr>
      </p:pic>
      <p:pic>
        <p:nvPicPr>
          <p:cNvPr id="85" name="Рисунок 84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89082" y="5817176"/>
            <a:ext cx="641864" cy="641864"/>
          </a:xfrm>
          <a:prstGeom prst="rect">
            <a:avLst/>
          </a:prstGeom>
        </p:spPr>
      </p:pic>
      <p:sp>
        <p:nvSpPr>
          <p:cNvPr id="86" name="TextBox 85"/>
          <p:cNvSpPr txBox="1"/>
          <p:nvPr/>
        </p:nvSpPr>
        <p:spPr>
          <a:xfrm>
            <a:off x="10593156" y="6480093"/>
            <a:ext cx="1369286" cy="52322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pPr algn="ctr"/>
            <a:r>
              <a:rPr lang="kk-KZ" sz="1400" dirty="0">
                <a:latin typeface="Arial Narrow" panose="020B0606020202030204" pitchFamily="34" charset="0"/>
              </a:rPr>
              <a:t>Веб приложение </a:t>
            </a:r>
          </a:p>
          <a:p>
            <a:pPr algn="ctr"/>
            <a:r>
              <a:rPr lang="kk-KZ" sz="1400" dirty="0">
                <a:latin typeface="Arial Narrow" panose="020B0606020202030204" pitchFamily="34" charset="0"/>
              </a:rPr>
              <a:t>МЗ</a:t>
            </a:r>
            <a:endParaRPr lang="ru-RU" sz="1400" dirty="0">
              <a:latin typeface="Arial Narrow" panose="020B0606020202030204" pitchFamily="34" charset="0"/>
            </a:endParaRPr>
          </a:p>
        </p:txBody>
      </p:sp>
      <p:sp>
        <p:nvSpPr>
          <p:cNvPr id="88" name="TextBox 87"/>
          <p:cNvSpPr txBox="1"/>
          <p:nvPr/>
        </p:nvSpPr>
        <p:spPr>
          <a:xfrm>
            <a:off x="140386" y="5540807"/>
            <a:ext cx="277640" cy="33855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kk-KZ" sz="1600" dirty="0">
                <a:latin typeface="Arial Narrow" panose="020B0606020202030204" pitchFamily="34" charset="0"/>
              </a:rPr>
              <a:t>3</a:t>
            </a:r>
            <a:endParaRPr lang="ru-RU" sz="1600" dirty="0">
              <a:latin typeface="Arial Narrow" panose="020B0606020202030204" pitchFamily="34" charset="0"/>
            </a:endParaRPr>
          </a:p>
        </p:txBody>
      </p:sp>
      <p:pic>
        <p:nvPicPr>
          <p:cNvPr id="33" name="Рисунок 32"/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19830" y="5877114"/>
            <a:ext cx="650252" cy="650252"/>
          </a:xfrm>
          <a:prstGeom prst="rect">
            <a:avLst/>
          </a:prstGeom>
        </p:spPr>
      </p:pic>
      <p:sp>
        <p:nvSpPr>
          <p:cNvPr id="38" name="TextBox 37"/>
          <p:cNvSpPr txBox="1"/>
          <p:nvPr/>
        </p:nvSpPr>
        <p:spPr>
          <a:xfrm>
            <a:off x="3851408" y="6537910"/>
            <a:ext cx="1063782" cy="52322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kk-KZ" sz="1400" dirty="0">
                <a:latin typeface="Arial Narrow" panose="020B0606020202030204" pitchFamily="34" charset="0"/>
              </a:rPr>
              <a:t>Моб. приложение</a:t>
            </a:r>
            <a:endParaRPr lang="ru-RU" sz="1400" dirty="0">
              <a:latin typeface="Arial Narrow" panose="020B0606020202030204" pitchFamily="34" charset="0"/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2762566" y="6532507"/>
            <a:ext cx="962123" cy="52322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kk-KZ" sz="1400" dirty="0">
                <a:latin typeface="Arial Narrow" panose="020B0606020202030204" pitchFamily="34" charset="0"/>
              </a:rPr>
              <a:t>Состояние </a:t>
            </a:r>
          </a:p>
          <a:p>
            <a:r>
              <a:rPr lang="kk-KZ" sz="1400" dirty="0">
                <a:latin typeface="Arial Narrow" panose="020B0606020202030204" pitchFamily="34" charset="0"/>
              </a:rPr>
              <a:t>здоровья</a:t>
            </a:r>
            <a:endParaRPr lang="ru-RU" sz="1400" dirty="0">
              <a:latin typeface="Arial Narrow" panose="020B0606020202030204" pitchFamily="34" charset="0"/>
            </a:endParaRPr>
          </a:p>
        </p:txBody>
      </p:sp>
      <p:pic>
        <p:nvPicPr>
          <p:cNvPr id="89" name="Рисунок 8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35624" y="5875914"/>
            <a:ext cx="685800" cy="685800"/>
          </a:xfrm>
          <a:prstGeom prst="rect">
            <a:avLst/>
          </a:prstGeom>
        </p:spPr>
      </p:pic>
      <p:cxnSp>
        <p:nvCxnSpPr>
          <p:cNvPr id="90" name="Прямая со стрелкой 89"/>
          <p:cNvCxnSpPr/>
          <p:nvPr/>
        </p:nvCxnSpPr>
        <p:spPr>
          <a:xfrm>
            <a:off x="3627031" y="6227562"/>
            <a:ext cx="419100" cy="0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Прямая со стрелкой 90"/>
          <p:cNvCxnSpPr/>
          <p:nvPr/>
        </p:nvCxnSpPr>
        <p:spPr>
          <a:xfrm>
            <a:off x="4993686" y="6202240"/>
            <a:ext cx="419100" cy="0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2" name="TextBox 91"/>
          <p:cNvSpPr txBox="1"/>
          <p:nvPr/>
        </p:nvSpPr>
        <p:spPr>
          <a:xfrm>
            <a:off x="3514798" y="5679941"/>
            <a:ext cx="620683" cy="46166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kk-KZ" sz="1200" i="1" dirty="0">
                <a:latin typeface="Arial Narrow" panose="020B0606020202030204" pitchFamily="34" charset="0"/>
              </a:rPr>
              <a:t>Ввод </a:t>
            </a:r>
          </a:p>
          <a:p>
            <a:r>
              <a:rPr lang="kk-KZ" sz="1200" i="1" dirty="0">
                <a:latin typeface="Arial Narrow" panose="020B0606020202030204" pitchFamily="34" charset="0"/>
              </a:rPr>
              <a:t>данных</a:t>
            </a:r>
            <a:endParaRPr lang="ru-RU" sz="1200" i="1" dirty="0">
              <a:latin typeface="Arial Narrow" panose="020B0606020202030204" pitchFamily="34" charset="0"/>
            </a:endParaRPr>
          </a:p>
        </p:txBody>
      </p:sp>
      <p:sp>
        <p:nvSpPr>
          <p:cNvPr id="98" name="TextBox 97"/>
          <p:cNvSpPr txBox="1"/>
          <p:nvPr/>
        </p:nvSpPr>
        <p:spPr>
          <a:xfrm>
            <a:off x="470140" y="2627398"/>
            <a:ext cx="910827" cy="33855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kk-KZ" sz="1600" b="1" dirty="0">
                <a:solidFill>
                  <a:srgbClr val="FF0000"/>
                </a:solidFill>
                <a:latin typeface="Arial Narrow" panose="020B0606020202030204" pitchFamily="34" charset="0"/>
              </a:rPr>
              <a:t>+ анализ</a:t>
            </a:r>
            <a:endParaRPr lang="ru-RU" sz="1600" b="1" dirty="0">
              <a:solidFill>
                <a:srgbClr val="FF0000"/>
              </a:solidFill>
              <a:latin typeface="Arial Narrow" panose="020B0606020202030204" pitchFamily="34" charset="0"/>
            </a:endParaRPr>
          </a:p>
        </p:txBody>
      </p:sp>
      <p:pic>
        <p:nvPicPr>
          <p:cNvPr id="101" name="Рисунок 100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798" y="4276224"/>
            <a:ext cx="883372" cy="568800"/>
          </a:xfrm>
          <a:prstGeom prst="rect">
            <a:avLst/>
          </a:prstGeom>
        </p:spPr>
      </p:pic>
      <p:sp>
        <p:nvSpPr>
          <p:cNvPr id="102" name="TextBox 101"/>
          <p:cNvSpPr txBox="1"/>
          <p:nvPr/>
        </p:nvSpPr>
        <p:spPr>
          <a:xfrm>
            <a:off x="139444" y="4917915"/>
            <a:ext cx="1406415" cy="33855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kk-KZ" sz="1600" dirty="0">
                <a:latin typeface="Arial Narrow" panose="020B0606020202030204" pitchFamily="34" charset="0"/>
              </a:rPr>
              <a:t>Эпид.анамнез</a:t>
            </a:r>
            <a:endParaRPr lang="ru-RU" sz="1600" dirty="0">
              <a:latin typeface="Arial Narrow" panose="020B0606020202030204" pitchFamily="34" charset="0"/>
            </a:endParaRPr>
          </a:p>
        </p:txBody>
      </p:sp>
      <p:pic>
        <p:nvPicPr>
          <p:cNvPr id="107" name="Рисунок 10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79676" y="3007353"/>
            <a:ext cx="574566" cy="574565"/>
          </a:xfrm>
          <a:prstGeom prst="rect">
            <a:avLst/>
          </a:prstGeom>
          <a:noFill/>
        </p:spPr>
      </p:pic>
      <p:sp>
        <p:nvSpPr>
          <p:cNvPr id="108" name="TextBox 107"/>
          <p:cNvSpPr txBox="1"/>
          <p:nvPr/>
        </p:nvSpPr>
        <p:spPr>
          <a:xfrm>
            <a:off x="1608391" y="3609117"/>
            <a:ext cx="1611162" cy="33855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kk-KZ" sz="1600" dirty="0">
                <a:latin typeface="Arial Narrow" panose="020B0606020202030204" pitchFamily="34" charset="0"/>
              </a:rPr>
              <a:t>Специалист СКП</a:t>
            </a:r>
            <a:endParaRPr lang="ru-RU" sz="1600" dirty="0">
              <a:latin typeface="Arial Narrow" panose="020B0606020202030204" pitchFamily="34" charset="0"/>
            </a:endParaRPr>
          </a:p>
        </p:txBody>
      </p:sp>
      <p:sp>
        <p:nvSpPr>
          <p:cNvPr id="110" name="TextBox 109"/>
          <p:cNvSpPr txBox="1"/>
          <p:nvPr/>
        </p:nvSpPr>
        <p:spPr>
          <a:xfrm>
            <a:off x="1625679" y="4912706"/>
            <a:ext cx="1523174" cy="33855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pPr algn="ctr"/>
            <a:r>
              <a:rPr lang="kk-KZ" sz="1600" dirty="0">
                <a:latin typeface="Arial Narrow" panose="020B0606020202030204" pitchFamily="34" charset="0"/>
              </a:rPr>
              <a:t>БК и ПК на борту</a:t>
            </a:r>
            <a:endParaRPr lang="ru-RU" sz="1600" dirty="0">
              <a:latin typeface="Arial Narrow" panose="020B0606020202030204" pitchFamily="34" charset="0"/>
            </a:endParaRPr>
          </a:p>
        </p:txBody>
      </p:sp>
      <p:pic>
        <p:nvPicPr>
          <p:cNvPr id="112" name="Рисунок 111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6472" y="4326438"/>
            <a:ext cx="639801" cy="639801"/>
          </a:xfrm>
          <a:prstGeom prst="rect">
            <a:avLst/>
          </a:prstGeom>
        </p:spPr>
      </p:pic>
      <p:cxnSp>
        <p:nvCxnSpPr>
          <p:cNvPr id="125" name="Прямая со стрелкой 124"/>
          <p:cNvCxnSpPr/>
          <p:nvPr/>
        </p:nvCxnSpPr>
        <p:spPr>
          <a:xfrm flipH="1">
            <a:off x="1139777" y="2281560"/>
            <a:ext cx="3744" cy="299374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8" name="Прямая соединительная линия 127"/>
          <p:cNvCxnSpPr/>
          <p:nvPr/>
        </p:nvCxnSpPr>
        <p:spPr>
          <a:xfrm>
            <a:off x="1122978" y="2288344"/>
            <a:ext cx="1014497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0" name="Прямая соединительная линия 129"/>
          <p:cNvCxnSpPr/>
          <p:nvPr/>
        </p:nvCxnSpPr>
        <p:spPr>
          <a:xfrm flipV="1">
            <a:off x="2137475" y="2140082"/>
            <a:ext cx="0" cy="148262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3" name="Прямая со стрелкой 132"/>
          <p:cNvCxnSpPr/>
          <p:nvPr/>
        </p:nvCxnSpPr>
        <p:spPr>
          <a:xfrm>
            <a:off x="6786798" y="1342665"/>
            <a:ext cx="534116" cy="1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4" name="Прямая со стрелкой 133"/>
          <p:cNvCxnSpPr/>
          <p:nvPr/>
        </p:nvCxnSpPr>
        <p:spPr>
          <a:xfrm>
            <a:off x="3434488" y="1342666"/>
            <a:ext cx="534116" cy="1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5" name="TextBox 134"/>
          <p:cNvSpPr txBox="1"/>
          <p:nvPr/>
        </p:nvSpPr>
        <p:spPr>
          <a:xfrm>
            <a:off x="148900" y="896974"/>
            <a:ext cx="277640" cy="33855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kk-KZ" sz="1600" dirty="0">
                <a:latin typeface="Arial Narrow" panose="020B0606020202030204" pitchFamily="34" charset="0"/>
              </a:rPr>
              <a:t>1</a:t>
            </a:r>
            <a:endParaRPr lang="ru-RU" sz="1600" dirty="0">
              <a:latin typeface="Arial Narrow" panose="020B0606020202030204" pitchFamily="34" charset="0"/>
            </a:endParaRPr>
          </a:p>
        </p:txBody>
      </p:sp>
      <p:sp>
        <p:nvSpPr>
          <p:cNvPr id="136" name="TextBox 135"/>
          <p:cNvSpPr txBox="1"/>
          <p:nvPr/>
        </p:nvSpPr>
        <p:spPr>
          <a:xfrm>
            <a:off x="135517" y="2614023"/>
            <a:ext cx="277640" cy="33855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kk-KZ" sz="1600" dirty="0">
                <a:latin typeface="Arial Narrow" panose="020B0606020202030204" pitchFamily="34" charset="0"/>
              </a:rPr>
              <a:t>2</a:t>
            </a:r>
            <a:endParaRPr lang="ru-RU" sz="1600" dirty="0">
              <a:latin typeface="Arial Narrow" panose="020B0606020202030204" pitchFamily="34" charset="0"/>
            </a:endParaRPr>
          </a:p>
        </p:txBody>
      </p:sp>
      <p:pic>
        <p:nvPicPr>
          <p:cNvPr id="145" name="Рисунок 144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81564" y="3423804"/>
            <a:ext cx="574220" cy="574565"/>
          </a:xfrm>
          <a:prstGeom prst="rect">
            <a:avLst/>
          </a:prstGeom>
          <a:noFill/>
        </p:spPr>
      </p:pic>
      <p:sp>
        <p:nvSpPr>
          <p:cNvPr id="146" name="TextBox 145"/>
          <p:cNvSpPr txBox="1"/>
          <p:nvPr/>
        </p:nvSpPr>
        <p:spPr>
          <a:xfrm>
            <a:off x="5658994" y="4019817"/>
            <a:ext cx="1257344" cy="58477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kk-KZ" sz="1600" dirty="0">
                <a:latin typeface="Arial Narrow" panose="020B0606020202030204" pitchFamily="34" charset="0"/>
              </a:rPr>
              <a:t>Специалисты </a:t>
            </a:r>
          </a:p>
          <a:p>
            <a:pPr algn="ctr"/>
            <a:r>
              <a:rPr lang="kk-KZ" sz="1600" dirty="0">
                <a:latin typeface="Arial Narrow" panose="020B0606020202030204" pitchFamily="34" charset="0"/>
              </a:rPr>
              <a:t>ТД/УЗ</a:t>
            </a:r>
            <a:endParaRPr lang="ru-RU" sz="1600" dirty="0">
              <a:latin typeface="Arial Narrow" panose="020B0606020202030204" pitchFamily="34" charset="0"/>
            </a:endParaRPr>
          </a:p>
        </p:txBody>
      </p:sp>
      <p:cxnSp>
        <p:nvCxnSpPr>
          <p:cNvPr id="147" name="Прямая со стрелкой 146"/>
          <p:cNvCxnSpPr/>
          <p:nvPr/>
        </p:nvCxnSpPr>
        <p:spPr>
          <a:xfrm flipV="1">
            <a:off x="6894507" y="3833993"/>
            <a:ext cx="569490" cy="196584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8" name="TextBox 147"/>
          <p:cNvSpPr txBox="1"/>
          <p:nvPr/>
        </p:nvSpPr>
        <p:spPr>
          <a:xfrm>
            <a:off x="7470678" y="3501697"/>
            <a:ext cx="948445" cy="33855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kk-KZ" sz="1600" dirty="0">
                <a:latin typeface="Arial Narrow" panose="020B0606020202030204" pitchFamily="34" charset="0"/>
              </a:rPr>
              <a:t>поиск БК</a:t>
            </a:r>
            <a:endParaRPr lang="ru-RU" sz="1600" dirty="0">
              <a:latin typeface="Arial Narrow" panose="020B0606020202030204" pitchFamily="34" charset="0"/>
            </a:endParaRPr>
          </a:p>
        </p:txBody>
      </p:sp>
      <p:pic>
        <p:nvPicPr>
          <p:cNvPr id="149" name="Рисунок 148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97103" y="2905339"/>
            <a:ext cx="641301" cy="641687"/>
          </a:xfrm>
          <a:prstGeom prst="rect">
            <a:avLst/>
          </a:prstGeom>
        </p:spPr>
      </p:pic>
      <p:cxnSp>
        <p:nvCxnSpPr>
          <p:cNvPr id="151" name="Прямая со стрелкой 150"/>
          <p:cNvCxnSpPr/>
          <p:nvPr/>
        </p:nvCxnSpPr>
        <p:spPr>
          <a:xfrm flipV="1">
            <a:off x="8555957" y="3323102"/>
            <a:ext cx="871903" cy="3529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2" name="Рисунок 151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29126" y="2943972"/>
            <a:ext cx="546102" cy="546431"/>
          </a:xfrm>
          <a:prstGeom prst="rect">
            <a:avLst/>
          </a:prstGeom>
        </p:spPr>
      </p:pic>
      <p:sp>
        <p:nvSpPr>
          <p:cNvPr id="153" name="TextBox 152"/>
          <p:cNvSpPr txBox="1"/>
          <p:nvPr/>
        </p:nvSpPr>
        <p:spPr>
          <a:xfrm>
            <a:off x="9275633" y="3511193"/>
            <a:ext cx="1233890" cy="33855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kk-KZ" sz="1600" dirty="0">
                <a:latin typeface="Arial Narrow" panose="020B0606020202030204" pitchFamily="34" charset="0"/>
              </a:rPr>
              <a:t>Стац. карант.</a:t>
            </a:r>
            <a:endParaRPr lang="ru-RU" sz="1600" dirty="0">
              <a:latin typeface="Arial Narrow" panose="020B0606020202030204" pitchFamily="34" charset="0"/>
            </a:endParaRPr>
          </a:p>
        </p:txBody>
      </p:sp>
      <p:sp>
        <p:nvSpPr>
          <p:cNvPr id="154" name="TextBox 153"/>
          <p:cNvSpPr txBox="1"/>
          <p:nvPr/>
        </p:nvSpPr>
        <p:spPr>
          <a:xfrm>
            <a:off x="8500136" y="2952577"/>
            <a:ext cx="1009605" cy="30777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kk-KZ" sz="1400" i="1" dirty="0">
                <a:latin typeface="Arial Narrow" panose="020B0606020202030204" pitchFamily="34" charset="0"/>
              </a:rPr>
              <a:t>В теч. 12 ч.</a:t>
            </a:r>
            <a:endParaRPr lang="ru-RU" sz="1400" i="1" dirty="0">
              <a:latin typeface="Arial Narrow" panose="020B0606020202030204" pitchFamily="34" charset="0"/>
            </a:endParaRPr>
          </a:p>
        </p:txBody>
      </p:sp>
      <p:cxnSp>
        <p:nvCxnSpPr>
          <p:cNvPr id="160" name="Прямая со стрелкой 159"/>
          <p:cNvCxnSpPr/>
          <p:nvPr/>
        </p:nvCxnSpPr>
        <p:spPr>
          <a:xfrm>
            <a:off x="6881562" y="4608535"/>
            <a:ext cx="582435" cy="229629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63" name="Рисунок 162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97102" y="4205653"/>
            <a:ext cx="641301" cy="641687"/>
          </a:xfrm>
          <a:prstGeom prst="rect">
            <a:avLst/>
          </a:prstGeom>
        </p:spPr>
      </p:pic>
      <p:sp>
        <p:nvSpPr>
          <p:cNvPr id="164" name="TextBox 163"/>
          <p:cNvSpPr txBox="1"/>
          <p:nvPr/>
        </p:nvSpPr>
        <p:spPr>
          <a:xfrm>
            <a:off x="7470679" y="4871636"/>
            <a:ext cx="948444" cy="33855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kk-KZ" sz="1600" dirty="0">
                <a:latin typeface="Arial Narrow" panose="020B0606020202030204" pitchFamily="34" charset="0"/>
              </a:rPr>
              <a:t>поиск ПК</a:t>
            </a:r>
            <a:endParaRPr lang="ru-RU" sz="1600" dirty="0">
              <a:latin typeface="Arial Narrow" panose="020B0606020202030204" pitchFamily="34" charset="0"/>
            </a:endParaRPr>
          </a:p>
        </p:txBody>
      </p:sp>
      <p:cxnSp>
        <p:nvCxnSpPr>
          <p:cNvPr id="165" name="Прямая со стрелкой 164"/>
          <p:cNvCxnSpPr/>
          <p:nvPr/>
        </p:nvCxnSpPr>
        <p:spPr>
          <a:xfrm>
            <a:off x="8636832" y="4745011"/>
            <a:ext cx="791028" cy="1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6" name="TextBox 165"/>
          <p:cNvSpPr txBox="1"/>
          <p:nvPr/>
        </p:nvSpPr>
        <p:spPr>
          <a:xfrm>
            <a:off x="8569646" y="4315793"/>
            <a:ext cx="1009605" cy="30777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kk-KZ" sz="1400" i="1" dirty="0">
                <a:latin typeface="Arial Narrow" panose="020B0606020202030204" pitchFamily="34" charset="0"/>
              </a:rPr>
              <a:t>В теч. 24 ч.</a:t>
            </a:r>
            <a:endParaRPr lang="ru-RU" sz="1400" i="1" dirty="0">
              <a:latin typeface="Arial Narrow" panose="020B0606020202030204" pitchFamily="34" charset="0"/>
            </a:endParaRPr>
          </a:p>
        </p:txBody>
      </p:sp>
      <p:pic>
        <p:nvPicPr>
          <p:cNvPr id="167" name="Рисунок 166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85142" y="4189134"/>
            <a:ext cx="666925" cy="667327"/>
          </a:xfrm>
          <a:prstGeom prst="rect">
            <a:avLst/>
          </a:prstGeom>
          <a:noFill/>
        </p:spPr>
      </p:pic>
      <p:sp>
        <p:nvSpPr>
          <p:cNvPr id="168" name="TextBox 167"/>
          <p:cNvSpPr txBox="1"/>
          <p:nvPr/>
        </p:nvSpPr>
        <p:spPr>
          <a:xfrm>
            <a:off x="9354437" y="4880155"/>
            <a:ext cx="1168206" cy="33855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kk-KZ" sz="1600" dirty="0">
                <a:latin typeface="Arial Narrow" panose="020B0606020202030204" pitchFamily="34" charset="0"/>
              </a:rPr>
              <a:t>Дом. карант.</a:t>
            </a:r>
            <a:endParaRPr lang="ru-RU" sz="1600" dirty="0">
              <a:latin typeface="Arial Narrow" panose="020B0606020202030204" pitchFamily="34" charset="0"/>
            </a:endParaRPr>
          </a:p>
        </p:txBody>
      </p:sp>
      <p:cxnSp>
        <p:nvCxnSpPr>
          <p:cNvPr id="170" name="Прямая соединительная линия 169"/>
          <p:cNvCxnSpPr/>
          <p:nvPr/>
        </p:nvCxnSpPr>
        <p:spPr>
          <a:xfrm flipV="1">
            <a:off x="780630" y="2590559"/>
            <a:ext cx="10890223" cy="614"/>
          </a:xfrm>
          <a:prstGeom prst="line">
            <a:avLst/>
          </a:prstGeom>
          <a:ln w="28575">
            <a:prstDash val="lgDash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74" name="Прямая соединительная линия 173"/>
          <p:cNvCxnSpPr/>
          <p:nvPr/>
        </p:nvCxnSpPr>
        <p:spPr>
          <a:xfrm flipV="1">
            <a:off x="334739" y="5407703"/>
            <a:ext cx="11292292" cy="29938"/>
          </a:xfrm>
          <a:prstGeom prst="line">
            <a:avLst/>
          </a:prstGeom>
          <a:ln w="28575">
            <a:prstDash val="lgDash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76" name="TextBox 175"/>
          <p:cNvSpPr txBox="1"/>
          <p:nvPr/>
        </p:nvSpPr>
        <p:spPr>
          <a:xfrm>
            <a:off x="470140" y="5537360"/>
            <a:ext cx="1880643" cy="33855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kk-KZ" sz="1600" b="1" dirty="0">
                <a:solidFill>
                  <a:srgbClr val="FF0000"/>
                </a:solidFill>
                <a:latin typeface="Arial Narrow" panose="020B0606020202030204" pitchFamily="34" charset="0"/>
              </a:rPr>
              <a:t>Домашний карантин</a:t>
            </a:r>
            <a:endParaRPr lang="ru-RU" sz="1600" b="1" dirty="0">
              <a:solidFill>
                <a:srgbClr val="FF0000"/>
              </a:solidFill>
              <a:latin typeface="Arial Narrow" panose="020B0606020202030204" pitchFamily="34" charset="0"/>
            </a:endParaRPr>
          </a:p>
        </p:txBody>
      </p:sp>
      <p:cxnSp>
        <p:nvCxnSpPr>
          <p:cNvPr id="103" name="Прямая соединительная линия 102"/>
          <p:cNvCxnSpPr/>
          <p:nvPr/>
        </p:nvCxnSpPr>
        <p:spPr>
          <a:xfrm>
            <a:off x="6500567" y="5875569"/>
            <a:ext cx="0" cy="1011204"/>
          </a:xfrm>
          <a:prstGeom prst="line">
            <a:avLst/>
          </a:prstGeom>
          <a:ln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69" name="Рисунок 168"/>
          <p:cNvPicPr>
            <a:picLocks noChangeAspect="1"/>
          </p:cNvPicPr>
          <p:nvPr/>
        </p:nvPicPr>
        <p:blipFill rotWithShape="1"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6682"/>
          <a:stretch/>
        </p:blipFill>
        <p:spPr>
          <a:xfrm>
            <a:off x="9604237" y="1051700"/>
            <a:ext cx="611052" cy="585596"/>
          </a:xfrm>
          <a:prstGeom prst="rect">
            <a:avLst/>
          </a:prstGeom>
        </p:spPr>
      </p:pic>
      <p:sp>
        <p:nvSpPr>
          <p:cNvPr id="171" name="TextBox 170"/>
          <p:cNvSpPr txBox="1"/>
          <p:nvPr/>
        </p:nvSpPr>
        <p:spPr>
          <a:xfrm>
            <a:off x="9649108" y="1736290"/>
            <a:ext cx="566181" cy="33855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kk-KZ" sz="1600" dirty="0">
                <a:latin typeface="Arial Narrow" panose="020B0606020202030204" pitchFamily="34" charset="0"/>
              </a:rPr>
              <a:t>МИС</a:t>
            </a:r>
            <a:endParaRPr lang="ru-RU" sz="1600" dirty="0">
              <a:latin typeface="Arial Narrow" panose="020B0606020202030204" pitchFamily="34" charset="0"/>
            </a:endParaRPr>
          </a:p>
        </p:txBody>
      </p:sp>
      <p:cxnSp>
        <p:nvCxnSpPr>
          <p:cNvPr id="172" name="Прямая со стрелкой 171"/>
          <p:cNvCxnSpPr/>
          <p:nvPr/>
        </p:nvCxnSpPr>
        <p:spPr>
          <a:xfrm>
            <a:off x="8924031" y="1351699"/>
            <a:ext cx="534116" cy="1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7" name="Прямоугольник 176"/>
          <p:cNvSpPr/>
          <p:nvPr/>
        </p:nvSpPr>
        <p:spPr>
          <a:xfrm>
            <a:off x="19690" y="4303103"/>
            <a:ext cx="3199863" cy="975036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42" name="Прямая со стрелкой 141"/>
          <p:cNvCxnSpPr/>
          <p:nvPr/>
        </p:nvCxnSpPr>
        <p:spPr>
          <a:xfrm>
            <a:off x="815208" y="4033009"/>
            <a:ext cx="5787" cy="255583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3" name="Прямая со стрелкой 172"/>
          <p:cNvCxnSpPr/>
          <p:nvPr/>
        </p:nvCxnSpPr>
        <p:spPr>
          <a:xfrm>
            <a:off x="2361172" y="4046899"/>
            <a:ext cx="5787" cy="255583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3" name="Прямая со стрелкой 182"/>
          <p:cNvCxnSpPr/>
          <p:nvPr/>
        </p:nvCxnSpPr>
        <p:spPr>
          <a:xfrm flipV="1">
            <a:off x="3239441" y="4141565"/>
            <a:ext cx="873210" cy="368900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4" name="TextBox 183"/>
          <p:cNvSpPr txBox="1"/>
          <p:nvPr/>
        </p:nvSpPr>
        <p:spPr>
          <a:xfrm>
            <a:off x="4171170" y="3298524"/>
            <a:ext cx="1166574" cy="134781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kk-KZ" sz="1600" dirty="0">
                <a:latin typeface="Arial Narrow" panose="020B0606020202030204" pitchFamily="34" charset="0"/>
              </a:rPr>
              <a:t>Ввод данных </a:t>
            </a:r>
          </a:p>
          <a:p>
            <a:pPr algn="ctr"/>
            <a:r>
              <a:rPr lang="kk-KZ" sz="1600" dirty="0">
                <a:latin typeface="Arial Narrow" panose="020B0606020202030204" pitchFamily="34" charset="0"/>
              </a:rPr>
              <a:t>в веб </a:t>
            </a:r>
          </a:p>
          <a:p>
            <a:pPr algn="ctr"/>
            <a:r>
              <a:rPr lang="kk-KZ" sz="1600" dirty="0">
                <a:latin typeface="Arial Narrow" panose="020B0606020202030204" pitchFamily="34" charset="0"/>
              </a:rPr>
              <a:t>приложение МЗ</a:t>
            </a:r>
            <a:endParaRPr lang="ru-RU" sz="1600" dirty="0">
              <a:latin typeface="Arial Narrow" panose="020B0606020202030204" pitchFamily="34" charset="0"/>
            </a:endParaRPr>
          </a:p>
        </p:txBody>
      </p:sp>
      <p:pic>
        <p:nvPicPr>
          <p:cNvPr id="185" name="Рисунок 184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80336" y="2659549"/>
            <a:ext cx="655518" cy="655855"/>
          </a:xfrm>
          <a:prstGeom prst="rect">
            <a:avLst/>
          </a:prstGeom>
        </p:spPr>
      </p:pic>
      <p:sp>
        <p:nvSpPr>
          <p:cNvPr id="186" name="TextBox 185"/>
          <p:cNvSpPr txBox="1"/>
          <p:nvPr/>
        </p:nvSpPr>
        <p:spPr>
          <a:xfrm rot="20323085">
            <a:off x="3213644" y="3906914"/>
            <a:ext cx="928459" cy="30777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kk-KZ" sz="1400" i="1" dirty="0">
                <a:latin typeface="Arial Narrow" panose="020B0606020202030204" pitchFamily="34" charset="0"/>
              </a:rPr>
              <a:t>В теч. 2 ч.</a:t>
            </a:r>
            <a:endParaRPr lang="ru-RU" sz="1400" i="1" dirty="0">
              <a:latin typeface="Arial Narrow" panose="020B0606020202030204" pitchFamily="34" charset="0"/>
            </a:endParaRPr>
          </a:p>
        </p:txBody>
      </p:sp>
      <p:pic>
        <p:nvPicPr>
          <p:cNvPr id="94" name="Рисунок 93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85393" y="2645737"/>
            <a:ext cx="655123" cy="655855"/>
          </a:xfrm>
          <a:prstGeom prst="rect">
            <a:avLst/>
          </a:prstGeom>
        </p:spPr>
      </p:pic>
      <p:cxnSp>
        <p:nvCxnSpPr>
          <p:cNvPr id="95" name="Прямая соединительная линия 94"/>
          <p:cNvCxnSpPr/>
          <p:nvPr/>
        </p:nvCxnSpPr>
        <p:spPr>
          <a:xfrm>
            <a:off x="5539100" y="2919150"/>
            <a:ext cx="9812" cy="2186197"/>
          </a:xfrm>
          <a:prstGeom prst="line">
            <a:avLst/>
          </a:prstGeom>
          <a:ln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Прямая со стрелкой 95"/>
          <p:cNvCxnSpPr/>
          <p:nvPr/>
        </p:nvCxnSpPr>
        <p:spPr>
          <a:xfrm>
            <a:off x="10422270" y="3494648"/>
            <a:ext cx="385123" cy="113122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9" name="Прямая со стрелкой 98"/>
          <p:cNvCxnSpPr/>
          <p:nvPr/>
        </p:nvCxnSpPr>
        <p:spPr>
          <a:xfrm flipV="1">
            <a:off x="10471330" y="4558291"/>
            <a:ext cx="379906" cy="130558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0" name="Рисунок 99"/>
          <p:cNvPicPr>
            <a:picLocks noChangeAspect="1"/>
          </p:cNvPicPr>
          <p:nvPr/>
        </p:nvPicPr>
        <p:blipFill rotWithShape="1"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6682"/>
          <a:stretch/>
        </p:blipFill>
        <p:spPr>
          <a:xfrm>
            <a:off x="4101250" y="4842535"/>
            <a:ext cx="611052" cy="585596"/>
          </a:xfrm>
          <a:prstGeom prst="rect">
            <a:avLst/>
          </a:prstGeom>
        </p:spPr>
      </p:pic>
      <p:sp>
        <p:nvSpPr>
          <p:cNvPr id="104" name="TextBox 103"/>
          <p:cNvSpPr txBox="1"/>
          <p:nvPr/>
        </p:nvSpPr>
        <p:spPr>
          <a:xfrm>
            <a:off x="4737411" y="5034645"/>
            <a:ext cx="566181" cy="33855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kk-KZ" sz="1600" dirty="0">
                <a:latin typeface="Arial Narrow" panose="020B0606020202030204" pitchFamily="34" charset="0"/>
              </a:rPr>
              <a:t>МИС</a:t>
            </a:r>
            <a:endParaRPr lang="ru-RU" sz="1600" dirty="0">
              <a:latin typeface="Arial Narrow" panose="020B0606020202030204" pitchFamily="34" charset="0"/>
            </a:endParaRPr>
          </a:p>
        </p:txBody>
      </p:sp>
      <p:cxnSp>
        <p:nvCxnSpPr>
          <p:cNvPr id="18" name="Прямая со стрелкой 17"/>
          <p:cNvCxnSpPr/>
          <p:nvPr/>
        </p:nvCxnSpPr>
        <p:spPr>
          <a:xfrm>
            <a:off x="4769476" y="4642419"/>
            <a:ext cx="0" cy="406960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5" name="TextBox 104"/>
          <p:cNvSpPr txBox="1"/>
          <p:nvPr/>
        </p:nvSpPr>
        <p:spPr>
          <a:xfrm>
            <a:off x="10895781" y="3281704"/>
            <a:ext cx="1165871" cy="134781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kk-KZ" sz="1600" dirty="0">
                <a:latin typeface="Arial Narrow" panose="020B0606020202030204" pitchFamily="34" charset="0"/>
              </a:rPr>
              <a:t>Ввод данных </a:t>
            </a:r>
          </a:p>
          <a:p>
            <a:pPr algn="ctr"/>
            <a:r>
              <a:rPr lang="kk-KZ" sz="1600" dirty="0">
                <a:latin typeface="Arial Narrow" panose="020B0606020202030204" pitchFamily="34" charset="0"/>
              </a:rPr>
              <a:t>в веб </a:t>
            </a:r>
          </a:p>
          <a:p>
            <a:pPr algn="ctr"/>
            <a:r>
              <a:rPr lang="kk-KZ" sz="1600" dirty="0">
                <a:latin typeface="Arial Narrow" panose="020B0606020202030204" pitchFamily="34" charset="0"/>
              </a:rPr>
              <a:t>приложение МЗ</a:t>
            </a:r>
            <a:endParaRPr lang="ru-RU" sz="1600" dirty="0">
              <a:latin typeface="Arial Narrow" panose="020B0606020202030204" pitchFamily="34" charset="0"/>
            </a:endParaRPr>
          </a:p>
        </p:txBody>
      </p:sp>
      <p:pic>
        <p:nvPicPr>
          <p:cNvPr id="109" name="Рисунок 108"/>
          <p:cNvPicPr>
            <a:picLocks noChangeAspect="1"/>
          </p:cNvPicPr>
          <p:nvPr/>
        </p:nvPicPr>
        <p:blipFill rotWithShape="1"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6682"/>
          <a:stretch/>
        </p:blipFill>
        <p:spPr>
          <a:xfrm>
            <a:off x="10825527" y="4825715"/>
            <a:ext cx="610684" cy="585596"/>
          </a:xfrm>
          <a:prstGeom prst="rect">
            <a:avLst/>
          </a:prstGeom>
        </p:spPr>
      </p:pic>
      <p:sp>
        <p:nvSpPr>
          <p:cNvPr id="111" name="TextBox 110"/>
          <p:cNvSpPr txBox="1"/>
          <p:nvPr/>
        </p:nvSpPr>
        <p:spPr>
          <a:xfrm>
            <a:off x="11461661" y="5017825"/>
            <a:ext cx="565840" cy="33855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kk-KZ" sz="1600" dirty="0">
                <a:latin typeface="Arial Narrow" panose="020B0606020202030204" pitchFamily="34" charset="0"/>
              </a:rPr>
              <a:t>МИС</a:t>
            </a:r>
            <a:endParaRPr lang="ru-RU" sz="1600" dirty="0">
              <a:latin typeface="Arial Narrow" panose="020B0606020202030204" pitchFamily="34" charset="0"/>
            </a:endParaRPr>
          </a:p>
        </p:txBody>
      </p:sp>
      <p:cxnSp>
        <p:nvCxnSpPr>
          <p:cNvPr id="113" name="Прямая со стрелкой 112"/>
          <p:cNvCxnSpPr/>
          <p:nvPr/>
        </p:nvCxnSpPr>
        <p:spPr>
          <a:xfrm>
            <a:off x="11493385" y="4625599"/>
            <a:ext cx="0" cy="406960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6" name="TextBox 105"/>
          <p:cNvSpPr txBox="1"/>
          <p:nvPr/>
        </p:nvSpPr>
        <p:spPr>
          <a:xfrm>
            <a:off x="11818149" y="6824331"/>
            <a:ext cx="418704" cy="369332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txBody>
          <a:bodyPr wrap="none" rtlCol="0">
            <a:spAutoFit/>
          </a:bodyPr>
          <a:lstStyle/>
          <a:p>
            <a:r>
              <a:rPr lang="kk-KZ" dirty="0"/>
              <a:t>14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096184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kk-KZ" dirty="0"/>
            </a:br>
            <a:br>
              <a:rPr lang="ru-RU" dirty="0"/>
            </a:b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0" y="0"/>
            <a:ext cx="12192000" cy="830997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solidFill>
                  <a:schemeClr val="bg1"/>
                </a:solidFill>
                <a:latin typeface="Arial Narrow" panose="020B0606020202030204" pitchFamily="34" charset="0"/>
              </a:rPr>
              <a:t>Алгоритм использования средств индивидуальной защиты </a:t>
            </a:r>
            <a:endParaRPr lang="ru-RU" sz="2400" dirty="0">
              <a:solidFill>
                <a:schemeClr val="bg1"/>
              </a:solidFill>
              <a:latin typeface="Arial Narrow" panose="020B0606020202030204" pitchFamily="34" charset="0"/>
            </a:endParaRPr>
          </a:p>
          <a:p>
            <a:pPr algn="ctr"/>
            <a:r>
              <a:rPr lang="ru-RU" sz="2400" b="1" dirty="0">
                <a:solidFill>
                  <a:schemeClr val="bg1"/>
                </a:solidFill>
                <a:latin typeface="Arial Narrow" panose="020B0606020202030204" pitchFamily="34" charset="0"/>
              </a:rPr>
              <a:t> при коронавирусной инфекции (</a:t>
            </a:r>
            <a:r>
              <a:rPr lang="it-IT" sz="2400" b="1" dirty="0">
                <a:solidFill>
                  <a:schemeClr val="bg1"/>
                </a:solidFill>
                <a:latin typeface="Arial Narrow" panose="020B0606020202030204" pitchFamily="34" charset="0"/>
              </a:rPr>
              <a:t>COVID</a:t>
            </a:r>
            <a:r>
              <a:rPr lang="ru-RU" sz="2400" b="1" dirty="0">
                <a:solidFill>
                  <a:schemeClr val="bg1"/>
                </a:solidFill>
                <a:latin typeface="Arial Narrow" panose="020B0606020202030204" pitchFamily="34" charset="0"/>
              </a:rPr>
              <a:t>-19)</a:t>
            </a:r>
            <a:endParaRPr lang="ru-RU" sz="2400" dirty="0">
              <a:solidFill>
                <a:schemeClr val="bg1"/>
              </a:solidFill>
              <a:latin typeface="Arial Narrow" panose="020B060602020203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2102782"/>
            <a:ext cx="10515600" cy="4567898"/>
          </a:xfrm>
        </p:spPr>
        <p:txBody>
          <a:bodyPr/>
          <a:lstStyle/>
          <a:p>
            <a:endParaRPr lang="kk-KZ" dirty="0"/>
          </a:p>
          <a:p>
            <a:endParaRPr lang="kk-KZ" dirty="0"/>
          </a:p>
          <a:p>
            <a:endParaRPr lang="kk-KZ" dirty="0"/>
          </a:p>
          <a:p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254794" y="972650"/>
            <a:ext cx="11682412" cy="68505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marR="30480" indent="450215" algn="just">
              <a:lnSpc>
                <a:spcPct val="107000"/>
              </a:lnSpc>
              <a:spcAft>
                <a:spcPts val="0"/>
              </a:spcAft>
              <a:tabLst>
                <a:tab pos="90170" algn="l"/>
                <a:tab pos="450215" algn="l"/>
              </a:tabLst>
            </a:pPr>
            <a:r>
              <a:rPr lang="ru-RU" dirty="0">
                <a:solidFill>
                  <a:srgbClr val="FF0000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Медработникам необходимо соблюдать меры предосторожности</a:t>
            </a:r>
            <a:r>
              <a:rPr lang="ru-RU" dirty="0">
                <a:solidFill>
                  <a:srgbClr val="000000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в интересах собственной защиты и профилактики передачи </a:t>
            </a:r>
            <a:r>
              <a:rPr lang="en-US" dirty="0">
                <a:solidFill>
                  <a:srgbClr val="000000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COVID</a:t>
            </a:r>
            <a:r>
              <a:rPr lang="ru-RU" dirty="0">
                <a:solidFill>
                  <a:srgbClr val="000000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-19 в медицинских организациях.</a:t>
            </a:r>
            <a:endParaRPr lang="ru-RU" sz="1400" dirty="0">
              <a:effectLst/>
              <a:latin typeface="Arial Narrow" panose="020B0606020202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54794" y="1916484"/>
            <a:ext cx="5171360" cy="923330"/>
          </a:xfrm>
          <a:prstGeom prst="rect">
            <a:avLst/>
          </a:prstGeom>
          <a:ln>
            <a:solidFill>
              <a:schemeClr val="accent5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marL="185738" indent="-185738" algn="just">
              <a:buFont typeface="Wingdings" panose="05000000000000000000" pitchFamily="2" charset="2"/>
              <a:buChar char="ü"/>
            </a:pPr>
            <a:r>
              <a:rPr lang="ru-RU" dirty="0">
                <a:solidFill>
                  <a:srgbClr val="000000"/>
                </a:solidFill>
                <a:latin typeface="Arial Narrow" panose="020B0606020202030204" pitchFamily="34" charset="0"/>
                <a:ea typeface="Times New Roman" panose="02020603050405020304" pitchFamily="18" charset="0"/>
              </a:rPr>
              <a:t>соблюдать гигиену рук до и после любого контакта с пациентом, контакта с потенциально инфекционным материалом и перед надеванием, и после снятия СИЗ</a:t>
            </a:r>
            <a:endParaRPr lang="ru-RU" dirty="0">
              <a:latin typeface="Arial Narrow" panose="020B060602020203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54794" y="3053860"/>
            <a:ext cx="5171360" cy="646331"/>
          </a:xfrm>
          <a:prstGeom prst="rect">
            <a:avLst/>
          </a:prstGeom>
          <a:ln>
            <a:solidFill>
              <a:schemeClr val="accent5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marL="185738" indent="-185738" algn="just">
              <a:buFont typeface="Wingdings" panose="05000000000000000000" pitchFamily="2" charset="2"/>
              <a:buChar char="ü"/>
            </a:pPr>
            <a:r>
              <a:rPr lang="ru-RU" dirty="0">
                <a:solidFill>
                  <a:srgbClr val="000000"/>
                </a:solidFill>
                <a:latin typeface="Arial Narrow" panose="020B0606020202030204" pitchFamily="34" charset="0"/>
                <a:ea typeface="Times New Roman" panose="02020603050405020304" pitchFamily="18" charset="0"/>
              </a:rPr>
              <a:t>при использовании многоразовых СИЗ</a:t>
            </a:r>
            <a:r>
              <a:rPr lang="ru-RU" dirty="0">
                <a:latin typeface="Arial Narrow" panose="020B0606020202030204" pitchFamily="34" charset="0"/>
              </a:rPr>
              <a:t> </a:t>
            </a:r>
            <a:r>
              <a:rPr lang="ru-RU" dirty="0">
                <a:solidFill>
                  <a:srgbClr val="000000"/>
                </a:solidFill>
                <a:latin typeface="Arial Narrow" panose="020B0606020202030204" pitchFamily="34" charset="0"/>
                <a:ea typeface="Times New Roman" panose="02020603050405020304" pitchFamily="18" charset="0"/>
              </a:rPr>
              <a:t>обеззараживать и обрабатывать их</a:t>
            </a:r>
            <a:endParaRPr lang="ru-RU" dirty="0">
              <a:latin typeface="Arial Narrow" panose="020B0606020202030204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254794" y="3955905"/>
            <a:ext cx="5171360" cy="646331"/>
          </a:xfrm>
          <a:prstGeom prst="rect">
            <a:avLst/>
          </a:prstGeom>
          <a:ln>
            <a:solidFill>
              <a:schemeClr val="accent5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marL="185738" indent="-185738">
              <a:buFont typeface="Wingdings" panose="05000000000000000000" pitchFamily="2" charset="2"/>
              <a:buChar char="ü"/>
            </a:pPr>
            <a:r>
              <a:rPr lang="ru-RU" dirty="0">
                <a:solidFill>
                  <a:srgbClr val="000000"/>
                </a:solidFill>
                <a:latin typeface="Arial Narrow" panose="020B0606020202030204" pitchFamily="34" charset="0"/>
                <a:ea typeface="Times New Roman" panose="02020603050405020304" pitchFamily="18" charset="0"/>
              </a:rPr>
              <a:t>СИЗ необходимо использовать исходя из риска заражения </a:t>
            </a:r>
            <a:endParaRPr lang="ru-RU" dirty="0">
              <a:latin typeface="Arial Narrow" panose="020B0606020202030204" pitchFamily="34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254794" y="4848386"/>
            <a:ext cx="5171360" cy="1200329"/>
          </a:xfrm>
          <a:prstGeom prst="rect">
            <a:avLst/>
          </a:prstGeom>
          <a:ln>
            <a:solidFill>
              <a:schemeClr val="accent5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marL="185738" indent="-185738" algn="just">
              <a:buFont typeface="Wingdings" panose="05000000000000000000" pitchFamily="2" charset="2"/>
              <a:buChar char="ü"/>
            </a:pPr>
            <a:r>
              <a:rPr lang="ru-RU" dirty="0">
                <a:solidFill>
                  <a:srgbClr val="000000"/>
                </a:solidFill>
                <a:latin typeface="Arial Narrow" panose="020B0606020202030204" pitchFamily="34" charset="0"/>
                <a:ea typeface="Times New Roman" panose="02020603050405020304" pitchFamily="18" charset="0"/>
              </a:rPr>
              <a:t>после контакта с пациентами с подтвержденным диагнозом (подозрением) на </a:t>
            </a:r>
            <a:r>
              <a:rPr lang="en-US" dirty="0">
                <a:solidFill>
                  <a:srgbClr val="000000"/>
                </a:solidFill>
                <a:latin typeface="Arial Narrow" panose="020B0606020202030204" pitchFamily="34" charset="0"/>
                <a:ea typeface="Times New Roman" panose="02020603050405020304" pitchFamily="18" charset="0"/>
              </a:rPr>
              <a:t>COVID</a:t>
            </a:r>
            <a:r>
              <a:rPr lang="ru-RU" dirty="0">
                <a:solidFill>
                  <a:srgbClr val="000000"/>
                </a:solidFill>
                <a:latin typeface="Arial Narrow" panose="020B0606020202030204" pitchFamily="34" charset="0"/>
                <a:ea typeface="Times New Roman" panose="02020603050405020304" pitchFamily="18" charset="0"/>
              </a:rPr>
              <a:t>-19 и лицами, находящимися на карантине необходимо снять СИЗ, обработать руки антисептиком</a:t>
            </a:r>
            <a:endParaRPr lang="ru-RU" dirty="0">
              <a:latin typeface="Arial Narrow" panose="020B0606020202030204" pitchFamily="34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5822871" y="1887707"/>
            <a:ext cx="6129336" cy="1277786"/>
          </a:xfrm>
          <a:prstGeom prst="rect">
            <a:avLst/>
          </a:prstGeom>
          <a:ln>
            <a:solidFill>
              <a:schemeClr val="accent5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marL="185738" marR="30480" indent="-185738" algn="just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ü"/>
              <a:tabLst>
                <a:tab pos="450215" algn="l"/>
              </a:tabLst>
            </a:pPr>
            <a:r>
              <a:rPr lang="ru-RU" dirty="0">
                <a:solidFill>
                  <a:srgbClr val="000000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для процедур, сопряженных с образованием аэрозолей, медработникам следует применять респираторы, защиту для глаз, перчатки и халат водостойкий или ПЧК 1 типа; фартуки, если халаты не устойчивы к жидкостям.</a:t>
            </a:r>
            <a:endParaRPr lang="ru-RU" sz="1400" dirty="0">
              <a:effectLst/>
              <a:latin typeface="Arial Narrow" panose="020B0606020202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5822870" y="3367808"/>
            <a:ext cx="6129336" cy="1477328"/>
          </a:xfrm>
          <a:prstGeom prst="rect">
            <a:avLst/>
          </a:prstGeom>
          <a:ln>
            <a:solidFill>
              <a:schemeClr val="accent5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marL="185738" marR="65405" indent="-185738" algn="just">
              <a:spcAft>
                <a:spcPts val="0"/>
              </a:spcAft>
              <a:buFont typeface="Wingdings" panose="05000000000000000000" pitchFamily="2" charset="2"/>
              <a:buChar char="ü"/>
              <a:tabLst>
                <a:tab pos="451485" algn="l"/>
              </a:tabLst>
            </a:pPr>
            <a:r>
              <a:rPr lang="ru-RU" dirty="0">
                <a:solidFill>
                  <a:srgbClr val="000000"/>
                </a:solidFill>
                <a:latin typeface="Arial Narrow" panose="020B0606020202030204" pitchFamily="34" charset="0"/>
                <a:ea typeface="Times New Roman" panose="02020603050405020304" pitchFamily="18" charset="0"/>
              </a:rPr>
              <a:t>допускается ношение одного и того же респиратора N95 или по стандарту FFP2, FFP3 при работе с несколькими пациентами с одинаковым диагнозом, без снимания респиратора. Использование одного респиратора в течение более чем 4 часов не допустимо</a:t>
            </a:r>
            <a:endParaRPr lang="ru-RU" sz="1600" dirty="0">
              <a:effectLst/>
              <a:latin typeface="Arial Narrow" panose="020B0606020202030204" pitchFamily="34" charset="0"/>
              <a:ea typeface="Times New Roman" panose="02020603050405020304" pitchFamily="18" charset="0"/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5822870" y="5076537"/>
            <a:ext cx="6129336" cy="923330"/>
          </a:xfrm>
          <a:prstGeom prst="rect">
            <a:avLst/>
          </a:prstGeom>
          <a:ln>
            <a:solidFill>
              <a:schemeClr val="accent5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marL="185738" marR="66040" indent="-185738" algn="just">
              <a:spcAft>
                <a:spcPts val="0"/>
              </a:spcAft>
              <a:buFont typeface="Wingdings" panose="05000000000000000000" pitchFamily="2" charset="2"/>
              <a:buChar char="ü"/>
              <a:tabLst>
                <a:tab pos="451485" algn="l"/>
              </a:tabLst>
            </a:pPr>
            <a:r>
              <a:rPr lang="ru-RU" dirty="0">
                <a:solidFill>
                  <a:srgbClr val="000000"/>
                </a:solidFill>
                <a:latin typeface="Arial Narrow" panose="020B0606020202030204" pitchFamily="34" charset="0"/>
                <a:ea typeface="Times New Roman" panose="02020603050405020304" pitchFamily="18" charset="0"/>
              </a:rPr>
              <a:t>лицам с респираторными симптомами или лицам, занимающимся лечением пациентов COVID-19 на дому, необходимо использовать мед. маски.</a:t>
            </a:r>
            <a:endParaRPr lang="ru-RU" sz="1600" dirty="0">
              <a:effectLst/>
              <a:latin typeface="Arial Narrow" panose="020B0606020202030204" pitchFamily="34" charset="0"/>
              <a:ea typeface="Times New Roman" panose="02020603050405020304" pitchFamily="18" charset="0"/>
            </a:endParaRPr>
          </a:p>
        </p:txBody>
      </p:sp>
      <p:pic>
        <p:nvPicPr>
          <p:cNvPr id="22" name="Рисунок 2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35255" y="6265429"/>
            <a:ext cx="885825" cy="814941"/>
          </a:xfrm>
          <a:prstGeom prst="rect">
            <a:avLst/>
          </a:prstGeom>
          <a:ln>
            <a:solidFill>
              <a:schemeClr val="accent5">
                <a:lumMod val="75000"/>
              </a:schemeClr>
            </a:solidFill>
          </a:ln>
        </p:spPr>
      </p:pic>
      <p:cxnSp>
        <p:nvCxnSpPr>
          <p:cNvPr id="24" name="Прямая соединительная линия 23"/>
          <p:cNvCxnSpPr/>
          <p:nvPr/>
        </p:nvCxnSpPr>
        <p:spPr>
          <a:xfrm>
            <a:off x="5624512" y="1774831"/>
            <a:ext cx="44768" cy="4272181"/>
          </a:xfrm>
          <a:prstGeom prst="line">
            <a:avLst/>
          </a:prstGeom>
          <a:ln w="28575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Рисунок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01989" y="6260988"/>
            <a:ext cx="859630" cy="819381"/>
          </a:xfrm>
          <a:prstGeom prst="rect">
            <a:avLst/>
          </a:prstGeom>
          <a:ln>
            <a:solidFill>
              <a:schemeClr val="accent5">
                <a:lumMod val="75000"/>
              </a:schemeClr>
            </a:solidFill>
          </a:ln>
        </p:spPr>
      </p:pic>
      <p:pic>
        <p:nvPicPr>
          <p:cNvPr id="10" name="Рисунок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44089" y="6260989"/>
            <a:ext cx="879429" cy="819381"/>
          </a:xfrm>
          <a:prstGeom prst="rect">
            <a:avLst/>
          </a:prstGeom>
          <a:ln>
            <a:solidFill>
              <a:schemeClr val="accent5">
                <a:lumMod val="75000"/>
              </a:schemeClr>
            </a:solidFill>
          </a:ln>
        </p:spPr>
      </p:pic>
      <p:pic>
        <p:nvPicPr>
          <p:cNvPr id="11" name="Рисунок 10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64636" y="6260989"/>
            <a:ext cx="1002027" cy="819381"/>
          </a:xfrm>
          <a:prstGeom prst="rect">
            <a:avLst/>
          </a:prstGeom>
          <a:ln>
            <a:solidFill>
              <a:schemeClr val="accent5">
                <a:lumMod val="75000"/>
              </a:schemeClr>
            </a:solidFill>
          </a:ln>
        </p:spPr>
      </p:pic>
      <p:sp>
        <p:nvSpPr>
          <p:cNvPr id="23" name="TextBox 22"/>
          <p:cNvSpPr txBox="1"/>
          <p:nvPr/>
        </p:nvSpPr>
        <p:spPr>
          <a:xfrm>
            <a:off x="11777582" y="6829981"/>
            <a:ext cx="418704" cy="369332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txBody>
          <a:bodyPr wrap="none" rtlCol="0">
            <a:spAutoFit/>
          </a:bodyPr>
          <a:lstStyle/>
          <a:p>
            <a:r>
              <a:rPr lang="kk-KZ" dirty="0"/>
              <a:t>15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0767348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kk-KZ" dirty="0"/>
            </a:br>
            <a:br>
              <a:rPr lang="ru-RU" dirty="0"/>
            </a:b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0" y="0"/>
            <a:ext cx="12192000" cy="830997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solidFill>
                  <a:schemeClr val="bg1"/>
                </a:solidFill>
                <a:latin typeface="Arial Narrow" panose="020B0606020202030204" pitchFamily="34" charset="0"/>
              </a:rPr>
              <a:t>Инструкция по проведению профилактических дезинфекционных  </a:t>
            </a:r>
            <a:endParaRPr lang="ru-RU" sz="2400" dirty="0">
              <a:solidFill>
                <a:schemeClr val="bg1"/>
              </a:solidFill>
              <a:latin typeface="Arial Narrow" panose="020B0606020202030204" pitchFamily="34" charset="0"/>
            </a:endParaRPr>
          </a:p>
          <a:p>
            <a:pPr algn="ctr"/>
            <a:r>
              <a:rPr lang="ru-RU" sz="2400" b="1" dirty="0">
                <a:solidFill>
                  <a:schemeClr val="bg1"/>
                </a:solidFill>
                <a:latin typeface="Arial Narrow" panose="020B0606020202030204" pitchFamily="34" charset="0"/>
              </a:rPr>
              <a:t>     мероприятий в целях предупреждения распространения COVID-19</a:t>
            </a:r>
            <a:endParaRPr lang="ru-RU" sz="2400" dirty="0">
              <a:solidFill>
                <a:schemeClr val="bg1"/>
              </a:solidFill>
              <a:latin typeface="Arial Narrow" panose="020B060602020203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190499" y="900821"/>
            <a:ext cx="11796713" cy="923330"/>
          </a:xfrm>
          <a:prstGeom prst="rect">
            <a:avLst/>
          </a:prstGeom>
          <a:ln>
            <a:solidFill>
              <a:schemeClr val="accent5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marL="285750" indent="-285750" algn="just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dirty="0">
                <a:solidFill>
                  <a:srgbClr val="000000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Дезинфекция в очагах COVID-19 (очаговая дезинфекция) проводится филиалами НЦЭ. Профилактическая дезинфекция проводится организациями, осуществляющими дезинфекционную деятельность, при наличии обученного персонала и необходимого оборудования с применением СИЗ</a:t>
            </a:r>
            <a:endParaRPr lang="ru-RU" sz="1400" dirty="0">
              <a:effectLst/>
              <a:latin typeface="Arial Narrow" panose="020B0606020202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190498" y="1875961"/>
            <a:ext cx="11796713" cy="64633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marL="285750" indent="-285750" algn="just"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540385" algn="l"/>
                <a:tab pos="630555" algn="l"/>
              </a:tabLst>
            </a:pPr>
            <a:r>
              <a:rPr lang="ru-RU" dirty="0">
                <a:solidFill>
                  <a:srgbClr val="000000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Для проведения дезинфекции применяются средства, зарегистрированные и разрешенные в установленном порядке к применению на территории РК и ЕАЭС и включенные в ЕРСГРС ЕАЭС</a:t>
            </a:r>
            <a:endParaRPr lang="ru-RU" sz="1400" dirty="0">
              <a:effectLst/>
              <a:latin typeface="Arial Narrow" panose="020B0606020202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190498" y="2568458"/>
            <a:ext cx="11796713" cy="369332"/>
          </a:xfrm>
          <a:prstGeom prst="rect">
            <a:avLst/>
          </a:prstGeom>
          <a:ln>
            <a:solidFill>
              <a:schemeClr val="accent5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>
                <a:solidFill>
                  <a:srgbClr val="000000"/>
                </a:solidFill>
                <a:latin typeface="Arial Narrow" panose="020B0606020202030204" pitchFamily="34" charset="0"/>
                <a:ea typeface="Times New Roman" panose="02020603050405020304" pitchFamily="18" charset="0"/>
              </a:rPr>
              <a:t>Для дезинфекции применяются средства, обладающие противовирусной эффективностью</a:t>
            </a:r>
            <a:endParaRPr lang="ru-RU" dirty="0">
              <a:latin typeface="Arial Narrow" panose="020B0606020202030204" pitchFamily="34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197643" y="2987695"/>
            <a:ext cx="11796713" cy="64633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marL="285750" indent="-285750" algn="just"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630555" algn="l"/>
              </a:tabLst>
            </a:pPr>
            <a:r>
              <a:rPr lang="ru-RU" dirty="0">
                <a:solidFill>
                  <a:srgbClr val="000000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Дез. средства применяются при строгом соблюдении, прилагаемой к ним инструкций, в которых отражены режимы дезинфекции при вирусных инфекциях.</a:t>
            </a:r>
            <a:endParaRPr lang="ru-RU" sz="1400" dirty="0">
              <a:effectLst/>
              <a:latin typeface="Arial Narrow" panose="020B0606020202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194070" y="4657166"/>
            <a:ext cx="11789568" cy="120032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dirty="0">
                <a:solidFill>
                  <a:srgbClr val="000000"/>
                </a:solidFill>
                <a:latin typeface="Arial Narrow" panose="020B0606020202030204" pitchFamily="34" charset="0"/>
                <a:ea typeface="Times New Roman" panose="02020603050405020304" pitchFamily="18" charset="0"/>
              </a:rPr>
              <a:t>Обработка с применением моющих и дез. средств общественного транспорта перед каждым рейсом, аэропортов, железнодорожных и автовокзалов, супермаркетов, рынков, остановок общественного транспорта (не менее двух раз в день), перил наземных и подземных пешеходных переходов, спортивных снарядов, детских и спортивных площадок, скамеек и лавочек, банкоматов, терминалов банков, </a:t>
            </a:r>
            <a:r>
              <a:rPr lang="en-US" dirty="0">
                <a:solidFill>
                  <a:srgbClr val="000000"/>
                </a:solidFill>
                <a:latin typeface="Arial Narrow" panose="020B0606020202030204" pitchFamily="34" charset="0"/>
                <a:ea typeface="Times New Roman" panose="02020603050405020304" pitchFamily="18" charset="0"/>
              </a:rPr>
              <a:t>POS</a:t>
            </a:r>
            <a:r>
              <a:rPr lang="ru-RU" dirty="0">
                <a:solidFill>
                  <a:srgbClr val="000000"/>
                </a:solidFill>
                <a:latin typeface="Arial Narrow" panose="020B0606020202030204" pitchFamily="34" charset="0"/>
                <a:ea typeface="Times New Roman" panose="02020603050405020304" pitchFamily="18" charset="0"/>
              </a:rPr>
              <a:t>-терминалов проводится согласно инструкции, прилагаемой к дез. средству </a:t>
            </a:r>
            <a:endParaRPr lang="ru-RU" dirty="0">
              <a:latin typeface="Arial Narrow" panose="020B0606020202030204" pitchFamily="34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190497" y="3683931"/>
            <a:ext cx="11782423" cy="923330"/>
          </a:xfrm>
          <a:prstGeom prst="rect">
            <a:avLst/>
          </a:prstGeom>
          <a:noFill/>
          <a:ln>
            <a:solidFill>
              <a:schemeClr val="accent5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dirty="0">
                <a:solidFill>
                  <a:srgbClr val="000000"/>
                </a:solidFill>
                <a:latin typeface="Arial Narrow" panose="020B0606020202030204" pitchFamily="34" charset="0"/>
                <a:ea typeface="Times New Roman" panose="02020603050405020304" pitchFamily="18" charset="0"/>
              </a:rPr>
              <a:t>Приготовление рабочих растворов дез. средств осуществляется в вытяжном шкафу или под вытяжным зонтом в специально отведенном месте. Дез. средства хранятся в таре (упаковке) поставщика с указанием наименование средства, его назначения, срока годности на этикетке. Тарная этикетка сохраняется в течение всего периода хранения (использования) дез. средства</a:t>
            </a:r>
            <a:endParaRPr lang="ru-RU" dirty="0">
              <a:latin typeface="Arial Narrow" panose="020B0606020202030204" pitchFamily="34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190497" y="5934094"/>
            <a:ext cx="11782423" cy="369332"/>
          </a:xfrm>
          <a:prstGeom prst="rect">
            <a:avLst/>
          </a:prstGeom>
          <a:ln>
            <a:solidFill>
              <a:schemeClr val="accent5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>
                <a:solidFill>
                  <a:srgbClr val="000000"/>
                </a:solidFill>
                <a:latin typeface="Arial Narrow" panose="020B0606020202030204" pitchFamily="34" charset="0"/>
                <a:ea typeface="Times New Roman" panose="02020603050405020304" pitchFamily="18" charset="0"/>
              </a:rPr>
              <a:t>Не допускается передавать дезинфицирующие средства посторонним лицам и оставлять их без присмотра</a:t>
            </a:r>
            <a:endParaRPr lang="ru-RU" dirty="0">
              <a:latin typeface="Arial Narrow" panose="020B0606020202030204" pitchFamily="34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197644" y="6380025"/>
            <a:ext cx="11796712" cy="64633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dirty="0">
                <a:solidFill>
                  <a:srgbClr val="000000"/>
                </a:solidFill>
                <a:latin typeface="Arial Narrow" panose="020B0606020202030204" pitchFamily="34" charset="0"/>
                <a:ea typeface="Times New Roman" panose="02020603050405020304" pitchFamily="18" charset="0"/>
              </a:rPr>
              <a:t>Дез. средства транспортируются специализированными автотранспортными средствами или другими транспортными средствами, приспособленными для перевозки опасных грузов. </a:t>
            </a:r>
            <a:endParaRPr lang="ru-RU" dirty="0">
              <a:latin typeface="Arial Narrow" panose="020B0606020202030204" pitchFamily="34" charset="0"/>
            </a:endParaRPr>
          </a:p>
        </p:txBody>
      </p:sp>
      <p:sp>
        <p:nvSpPr>
          <p:cNvPr id="23" name="Объект 2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kk-KZ" dirty="0"/>
          </a:p>
          <a:p>
            <a:endParaRPr lang="kk-KZ" dirty="0"/>
          </a:p>
          <a:p>
            <a:endParaRPr lang="kk-KZ" dirty="0"/>
          </a:p>
          <a:p>
            <a:endParaRPr lang="kk-KZ" dirty="0"/>
          </a:p>
          <a:p>
            <a:endParaRPr lang="kk-KZ" dirty="0"/>
          </a:p>
          <a:p>
            <a:endParaRPr lang="kk-KZ" dirty="0"/>
          </a:p>
          <a:p>
            <a:endParaRPr lang="kk-KZ" dirty="0"/>
          </a:p>
          <a:p>
            <a:endParaRPr lang="ru-RU" dirty="0"/>
          </a:p>
        </p:txBody>
      </p:sp>
      <p:sp>
        <p:nvSpPr>
          <p:cNvPr id="18" name="TextBox 17"/>
          <p:cNvSpPr txBox="1"/>
          <p:nvPr/>
        </p:nvSpPr>
        <p:spPr>
          <a:xfrm>
            <a:off x="11785004" y="6829981"/>
            <a:ext cx="418704" cy="369332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txBody>
          <a:bodyPr wrap="none" rtlCol="0">
            <a:spAutoFit/>
          </a:bodyPr>
          <a:lstStyle/>
          <a:p>
            <a:r>
              <a:rPr lang="kk-KZ" dirty="0"/>
              <a:t>16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2826204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kk-KZ" dirty="0"/>
            </a:br>
            <a:br>
              <a:rPr lang="ru-RU" dirty="0"/>
            </a:b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0" y="0"/>
            <a:ext cx="12192000" cy="830997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solidFill>
                  <a:schemeClr val="bg1"/>
                </a:solidFill>
                <a:latin typeface="Arial Narrow" panose="020B0606020202030204" pitchFamily="34" charset="0"/>
              </a:rPr>
              <a:t>Порядок привлечения Вооруженных Сил к проведению дезинфекционных работ  в населенных пунктах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kk-KZ" dirty="0"/>
          </a:p>
          <a:p>
            <a:endParaRPr lang="kk-KZ" dirty="0"/>
          </a:p>
          <a:p>
            <a:endParaRPr lang="kk-KZ" dirty="0"/>
          </a:p>
          <a:p>
            <a:endParaRPr lang="kk-KZ" dirty="0"/>
          </a:p>
          <a:p>
            <a:endParaRPr lang="kk-KZ" dirty="0"/>
          </a:p>
          <a:p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404812" y="1179392"/>
            <a:ext cx="10816590" cy="39600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 indent="85725" algn="ctr">
              <a:lnSpc>
                <a:spcPct val="107000"/>
              </a:lnSpc>
              <a:spcAft>
                <a:spcPts val="0"/>
              </a:spcAft>
              <a:tabLst>
                <a:tab pos="630555" algn="l"/>
              </a:tabLst>
            </a:pPr>
            <a:r>
              <a:rPr lang="ru-RU" sz="2000" b="1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1. Министерство обороны РК обеспечивает:</a:t>
            </a:r>
            <a:endParaRPr lang="ru-RU" sz="2000" b="1" dirty="0">
              <a:solidFill>
                <a:schemeClr val="accent5">
                  <a:lumMod val="50000"/>
                </a:schemeClr>
              </a:solidFill>
              <a:effectLst/>
              <a:latin typeface="Arial Narrow" panose="020B0606020202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04812" y="1664106"/>
            <a:ext cx="10816590" cy="1574149"/>
          </a:xfrm>
          <a:prstGeom prst="rect">
            <a:avLst/>
          </a:prstGeom>
          <a:ln>
            <a:solidFill>
              <a:schemeClr val="accent5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marL="185738" lvl="0" indent="-185738" algn="just">
              <a:lnSpc>
                <a:spcPct val="107000"/>
              </a:lnSpc>
              <a:spcAft>
                <a:spcPts val="0"/>
              </a:spcAft>
              <a:buSzPts val="1400"/>
              <a:buFont typeface="Wingdings" panose="05000000000000000000" pitchFamily="2" charset="2"/>
              <a:buChar char="ü"/>
              <a:tabLst>
                <a:tab pos="630555" algn="l"/>
              </a:tabLst>
            </a:pPr>
            <a:r>
              <a:rPr lang="ru-RU" dirty="0">
                <a:solidFill>
                  <a:srgbClr val="000000"/>
                </a:solidFill>
                <a:latin typeface="Arial Narrow" panose="020B0606020202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группой санитарной обработки для проведения профилактической дезинфекции в местах, определенных МИО;</a:t>
            </a:r>
            <a:endParaRPr lang="ru-RU" sz="1400" dirty="0">
              <a:latin typeface="Arial Narrow" panose="020B0606020202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marL="185738" lvl="0" indent="-185738" algn="just">
              <a:lnSpc>
                <a:spcPct val="107000"/>
              </a:lnSpc>
              <a:spcAft>
                <a:spcPts val="0"/>
              </a:spcAft>
              <a:buSzPts val="1400"/>
              <a:buFont typeface="Wingdings" panose="05000000000000000000" pitchFamily="2" charset="2"/>
              <a:buChar char="ü"/>
              <a:tabLst>
                <a:tab pos="630555" algn="l"/>
              </a:tabLst>
            </a:pPr>
            <a:r>
              <a:rPr lang="ru-RU" dirty="0">
                <a:solidFill>
                  <a:srgbClr val="000000"/>
                </a:solidFill>
                <a:latin typeface="Arial Narrow" panose="020B0606020202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военизированной техникой для коммунальных целей акиматов;</a:t>
            </a:r>
            <a:endParaRPr lang="ru-RU" sz="1400" dirty="0">
              <a:latin typeface="Arial Narrow" panose="020B0606020202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marL="185738" lvl="0" indent="-185738" algn="just">
              <a:lnSpc>
                <a:spcPct val="107000"/>
              </a:lnSpc>
              <a:spcAft>
                <a:spcPts val="0"/>
              </a:spcAft>
              <a:buSzPts val="1400"/>
              <a:buFont typeface="Wingdings" panose="05000000000000000000" pitchFamily="2" charset="2"/>
              <a:buChar char="ü"/>
              <a:tabLst>
                <a:tab pos="630555" algn="l"/>
              </a:tabLst>
            </a:pPr>
            <a:r>
              <a:rPr lang="ru-RU" dirty="0">
                <a:solidFill>
                  <a:srgbClr val="000000"/>
                </a:solidFill>
                <a:latin typeface="Arial Narrow" panose="020B0606020202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использование СИЗ при проведении дезинфекции (обработки); </a:t>
            </a:r>
            <a:endParaRPr lang="ru-RU" sz="1400" dirty="0">
              <a:latin typeface="Arial Narrow" panose="020B0606020202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marL="185738" lvl="0" indent="-185738" algn="just">
              <a:lnSpc>
                <a:spcPct val="107000"/>
              </a:lnSpc>
              <a:spcAft>
                <a:spcPts val="0"/>
              </a:spcAft>
              <a:buSzPts val="1400"/>
              <a:buFont typeface="Wingdings" panose="05000000000000000000" pitchFamily="2" charset="2"/>
              <a:buChar char="ü"/>
              <a:tabLst>
                <a:tab pos="630555" algn="l"/>
              </a:tabLst>
            </a:pPr>
            <a:r>
              <a:rPr lang="ru-RU" dirty="0">
                <a:solidFill>
                  <a:srgbClr val="000000"/>
                </a:solidFill>
                <a:latin typeface="Arial Narrow" panose="020B0606020202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лица, привлекаемые к работе с дез. средствами, должны иметь подготовку по дезинфекции и инструктаж по вопросам безопасного осуществления дез. работ.</a:t>
            </a:r>
            <a:endParaRPr lang="ru-RU" sz="1400" dirty="0">
              <a:effectLst/>
              <a:latin typeface="Arial Narrow" panose="020B0606020202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404813" y="4071546"/>
            <a:ext cx="9346882" cy="39600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 indent="185738" algn="ctr">
              <a:lnSpc>
                <a:spcPct val="107000"/>
              </a:lnSpc>
              <a:spcAft>
                <a:spcPts val="0"/>
              </a:spcAft>
            </a:pPr>
            <a:r>
              <a:rPr lang="ru-RU" sz="2000" b="1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2. Местные исполнительные органы обеспечивают:</a:t>
            </a:r>
            <a:endParaRPr lang="ru-RU" sz="2000" b="1" dirty="0">
              <a:solidFill>
                <a:schemeClr val="accent5">
                  <a:lumMod val="50000"/>
                </a:schemeClr>
              </a:solidFill>
              <a:effectLst/>
              <a:latin typeface="Arial Narrow" panose="020B0606020202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404812" y="4508050"/>
            <a:ext cx="9346883" cy="2166875"/>
          </a:xfrm>
          <a:prstGeom prst="rect">
            <a:avLst/>
          </a:prstGeom>
          <a:ln>
            <a:solidFill>
              <a:schemeClr val="accent5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marL="285750" lvl="0" indent="-285750" algn="just">
              <a:lnSpc>
                <a:spcPct val="107000"/>
              </a:lnSpc>
              <a:spcAft>
                <a:spcPts val="0"/>
              </a:spcAft>
              <a:buSzPts val="1400"/>
              <a:buFont typeface="Wingdings" panose="05000000000000000000" pitchFamily="2" charset="2"/>
              <a:buChar char="ü"/>
              <a:tabLst>
                <a:tab pos="630555" algn="l"/>
              </a:tabLst>
            </a:pPr>
            <a:r>
              <a:rPr lang="ru-RU" dirty="0">
                <a:solidFill>
                  <a:srgbClr val="000000"/>
                </a:solidFill>
                <a:latin typeface="Arial Narrow" panose="020B0606020202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моющими или дез. средствами для проведения мойки улиц, рынков и прилегающих территорий; </a:t>
            </a:r>
            <a:endParaRPr lang="ru-RU" sz="1400" dirty="0">
              <a:latin typeface="Arial Narrow" panose="020B0606020202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marL="285750" lvl="0" indent="-285750" algn="just">
              <a:lnSpc>
                <a:spcPct val="107000"/>
              </a:lnSpc>
              <a:spcAft>
                <a:spcPts val="0"/>
              </a:spcAft>
              <a:buSzPts val="1400"/>
              <a:buFont typeface="Wingdings" panose="05000000000000000000" pitchFamily="2" charset="2"/>
              <a:buChar char="ü"/>
              <a:tabLst>
                <a:tab pos="630555" algn="l"/>
              </a:tabLst>
            </a:pPr>
            <a:r>
              <a:rPr lang="ru-RU" dirty="0">
                <a:solidFill>
                  <a:srgbClr val="000000"/>
                </a:solidFill>
                <a:latin typeface="Arial Narrow" panose="020B0606020202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СИЗ лиц, привлеченных к санитарной обработке;</a:t>
            </a:r>
            <a:endParaRPr lang="ru-RU" sz="1400" dirty="0">
              <a:latin typeface="Arial Narrow" panose="020B0606020202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marL="285750" lvl="0" indent="-285750" algn="just">
              <a:lnSpc>
                <a:spcPct val="107000"/>
              </a:lnSpc>
              <a:spcAft>
                <a:spcPts val="0"/>
              </a:spcAft>
              <a:buSzPts val="1400"/>
              <a:buFont typeface="Wingdings" panose="05000000000000000000" pitchFamily="2" charset="2"/>
              <a:buChar char="ü"/>
              <a:tabLst>
                <a:tab pos="630555" algn="l"/>
              </a:tabLst>
            </a:pPr>
            <a:r>
              <a:rPr lang="ru-RU" dirty="0">
                <a:solidFill>
                  <a:srgbClr val="000000"/>
                </a:solidFill>
                <a:latin typeface="Arial Narrow" panose="020B0606020202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определение территории и объектов подлежащих профилактической дезинфекции;</a:t>
            </a:r>
            <a:endParaRPr lang="ru-RU" sz="1400" dirty="0">
              <a:latin typeface="Arial Narrow" panose="020B0606020202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marL="285750" lvl="0" indent="-285750" algn="just">
              <a:lnSpc>
                <a:spcPct val="107000"/>
              </a:lnSpc>
              <a:spcAft>
                <a:spcPts val="0"/>
              </a:spcAft>
              <a:buSzPts val="1400"/>
              <a:buFont typeface="Wingdings" panose="05000000000000000000" pitchFamily="2" charset="2"/>
              <a:buChar char="ü"/>
              <a:tabLst>
                <a:tab pos="630555" algn="l"/>
              </a:tabLst>
            </a:pPr>
            <a:r>
              <a:rPr lang="ru-RU" dirty="0">
                <a:solidFill>
                  <a:srgbClr val="000000"/>
                </a:solidFill>
                <a:latin typeface="Arial Narrow" panose="020B0606020202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утверждение графика и кратности проведения дезинфекции с учетом трафика автотранспорта и погодных условий;</a:t>
            </a:r>
            <a:endParaRPr lang="ru-RU" sz="1400" dirty="0">
              <a:latin typeface="Arial Narrow" panose="020B0606020202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marL="285750" lvl="0" indent="-285750" algn="just">
              <a:lnSpc>
                <a:spcPct val="107000"/>
              </a:lnSpc>
              <a:spcAft>
                <a:spcPts val="0"/>
              </a:spcAft>
              <a:buSzPts val="1400"/>
              <a:buFont typeface="Wingdings" panose="05000000000000000000" pitchFamily="2" charset="2"/>
              <a:buChar char="ü"/>
              <a:tabLst>
                <a:tab pos="630555" algn="l"/>
              </a:tabLst>
            </a:pPr>
            <a:r>
              <a:rPr lang="ru-RU" dirty="0">
                <a:solidFill>
                  <a:srgbClr val="000000"/>
                </a:solidFill>
                <a:latin typeface="Arial Narrow" panose="020B0606020202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соблюдение методов обработки и концентрации используемых препаратов с учетом прилагаемых к ним инструкций.</a:t>
            </a:r>
            <a:endParaRPr lang="ru-RU" sz="1400" dirty="0">
              <a:effectLst/>
              <a:latin typeface="Arial Narrow" panose="020B0606020202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</p:txBody>
      </p:sp>
      <p:pic>
        <p:nvPicPr>
          <p:cNvPr id="10" name="Рисунок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28174" y="5215912"/>
            <a:ext cx="1459013" cy="1459013"/>
          </a:xfrm>
          <a:prstGeom prst="rect">
            <a:avLst/>
          </a:prstGeom>
          <a:ln>
            <a:solidFill>
              <a:schemeClr val="accent5">
                <a:lumMod val="75000"/>
              </a:schemeClr>
            </a:solidFill>
          </a:ln>
        </p:spPr>
      </p:pic>
      <p:sp>
        <p:nvSpPr>
          <p:cNvPr id="11" name="TextBox 10"/>
          <p:cNvSpPr txBox="1"/>
          <p:nvPr/>
        </p:nvSpPr>
        <p:spPr>
          <a:xfrm>
            <a:off x="11787187" y="6829981"/>
            <a:ext cx="418704" cy="369332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txBody>
          <a:bodyPr wrap="none" rtlCol="0">
            <a:spAutoFit/>
          </a:bodyPr>
          <a:lstStyle/>
          <a:p>
            <a:r>
              <a:rPr lang="kk-KZ" dirty="0"/>
              <a:t>17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5800006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kk-KZ" dirty="0"/>
            </a:br>
            <a:br>
              <a:rPr lang="ru-RU" dirty="0"/>
            </a:b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0" y="0"/>
            <a:ext cx="12192000" cy="830997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solidFill>
                  <a:schemeClr val="bg1"/>
                </a:solidFill>
                <a:latin typeface="Arial Narrow" panose="020B0606020202030204" pitchFamily="34" charset="0"/>
              </a:rPr>
              <a:t>Алгоритм деятельности блокпостов на случай предупреждения завоза и распространения коронавирусной инфекции</a:t>
            </a:r>
            <a:endParaRPr lang="ru-RU" sz="2400" dirty="0">
              <a:solidFill>
                <a:schemeClr val="bg1"/>
              </a:solidFill>
              <a:latin typeface="Arial Narrow" panose="020B0606020202030204" pitchFamily="34" charset="0"/>
            </a:endParaRPr>
          </a:p>
        </p:txBody>
      </p:sp>
      <p:sp>
        <p:nvSpPr>
          <p:cNvPr id="8" name="Объект 7"/>
          <p:cNvSpPr>
            <a:spLocks noGrp="1"/>
          </p:cNvSpPr>
          <p:nvPr>
            <p:ph idx="1"/>
          </p:nvPr>
        </p:nvSpPr>
        <p:spPr>
          <a:xfrm>
            <a:off x="8858250" y="6086474"/>
            <a:ext cx="2495550" cy="397907"/>
          </a:xfrm>
        </p:spPr>
        <p:txBody>
          <a:bodyPr>
            <a:normAutofit fontScale="92500" lnSpcReduction="20000"/>
          </a:bodyPr>
          <a:lstStyle/>
          <a:p>
            <a:endParaRPr lang="kk-KZ" dirty="0"/>
          </a:p>
          <a:p>
            <a:endParaRPr lang="kk-KZ" dirty="0"/>
          </a:p>
          <a:p>
            <a:endParaRPr lang="kk-KZ" dirty="0"/>
          </a:p>
          <a:p>
            <a:endParaRPr lang="kk-KZ" dirty="0"/>
          </a:p>
          <a:p>
            <a:endParaRPr lang="kk-KZ" dirty="0"/>
          </a:p>
          <a:p>
            <a:endParaRPr lang="kk-KZ" dirty="0"/>
          </a:p>
          <a:p>
            <a:endParaRPr lang="kk-KZ" dirty="0"/>
          </a:p>
          <a:p>
            <a:endParaRPr lang="ru-RU" dirty="0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2218" y="830997"/>
            <a:ext cx="909637" cy="9037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20647" y="1603651"/>
            <a:ext cx="1479640" cy="34648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kk-KZ" sz="1600" dirty="0">
                <a:latin typeface="Arial Narrow" panose="020B0606020202030204" pitchFamily="34" charset="0"/>
              </a:rPr>
              <a:t>Блокпосты</a:t>
            </a:r>
            <a:endParaRPr lang="ru-RU" dirty="0">
              <a:latin typeface="Arial Narrow" panose="020B060602020203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747837" y="1011357"/>
            <a:ext cx="445283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spcAft>
                <a:spcPts val="0"/>
              </a:spcAft>
              <a:tabLst>
                <a:tab pos="630555" algn="l"/>
              </a:tabLst>
            </a:pPr>
            <a:r>
              <a:rPr lang="ru-RU" b="1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  <a:ea typeface="Times New Roman" panose="02020603050405020304" pitchFamily="18" charset="0"/>
              </a:rPr>
              <a:t>устанавливаются в пунктах въезда и выезда из карантинной зоны </a:t>
            </a:r>
            <a:endParaRPr lang="ru-RU" sz="1600" b="1" dirty="0">
              <a:solidFill>
                <a:schemeClr val="accent5">
                  <a:lumMod val="50000"/>
                </a:schemeClr>
              </a:solidFill>
              <a:effectLst/>
              <a:latin typeface="Arial Narrow" panose="020B0606020202030204" pitchFamily="34" charset="0"/>
              <a:ea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747837" y="2135551"/>
            <a:ext cx="4452830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dirty="0">
                <a:solidFill>
                  <a:srgbClr val="000000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должны обеспечить сотрудников блокпоста средствами индивидуальной защиты (маски, перчатки) и антисептиками для рук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dirty="0">
                <a:latin typeface="Arial Narrow" panose="020B0606020202030204" pitchFamily="34" charset="0"/>
              </a:rPr>
              <a:t>утверждают график работы и обеспечивают организацию горячего питания для сотрудников блокпоста</a:t>
            </a:r>
          </a:p>
          <a:p>
            <a:pPr algn="just"/>
            <a:endParaRPr lang="ru-RU" dirty="0">
              <a:latin typeface="Arial Narrow" panose="020B0606020202030204" pitchFamily="34" charset="0"/>
            </a:endParaRPr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1174" y="2135551"/>
            <a:ext cx="853229" cy="847660"/>
          </a:xfrm>
          <a:prstGeom prst="rect">
            <a:avLst/>
          </a:prstGeom>
        </p:spPr>
      </p:pic>
      <p:sp>
        <p:nvSpPr>
          <p:cNvPr id="10" name="Прямоугольник 9"/>
          <p:cNvSpPr/>
          <p:nvPr/>
        </p:nvSpPr>
        <p:spPr>
          <a:xfrm>
            <a:off x="220647" y="2966759"/>
            <a:ext cx="1494368" cy="83099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ru-RU" sz="1600" dirty="0">
                <a:solidFill>
                  <a:srgbClr val="000000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Руководители </a:t>
            </a:r>
          </a:p>
          <a:p>
            <a:pPr algn="ctr"/>
            <a:r>
              <a:rPr lang="ru-RU" sz="1600" dirty="0" err="1">
                <a:solidFill>
                  <a:srgbClr val="000000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задейств</a:t>
            </a:r>
            <a:r>
              <a:rPr lang="ru-RU" sz="1600" dirty="0">
                <a:solidFill>
                  <a:srgbClr val="000000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ctr"/>
            <a:r>
              <a:rPr lang="ru-RU" sz="1600" dirty="0">
                <a:solidFill>
                  <a:srgbClr val="000000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ведомств </a:t>
            </a:r>
            <a:endParaRPr lang="ru-RU" sz="1600" dirty="0"/>
          </a:p>
        </p:txBody>
      </p:sp>
      <p:pic>
        <p:nvPicPr>
          <p:cNvPr id="11" name="Рисунок 10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5064" y="3966720"/>
            <a:ext cx="853229" cy="847660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202298" y="4731603"/>
            <a:ext cx="1512717" cy="58477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kk-KZ" sz="1600" dirty="0">
                <a:latin typeface="Arial Narrow" panose="020B0606020202030204" pitchFamily="34" charset="0"/>
              </a:rPr>
              <a:t>Сотрудники </a:t>
            </a:r>
          </a:p>
          <a:p>
            <a:pPr algn="ctr"/>
            <a:r>
              <a:rPr lang="kk-KZ" sz="1600" dirty="0">
                <a:latin typeface="Arial Narrow" panose="020B0606020202030204" pitchFamily="34" charset="0"/>
              </a:rPr>
              <a:t>блокпостов</a:t>
            </a:r>
            <a:endParaRPr lang="ru-RU" sz="1600" dirty="0">
              <a:latin typeface="Arial Narrow" panose="020B0606020202030204" pitchFamily="34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1747837" y="4085031"/>
            <a:ext cx="4452830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dirty="0">
                <a:solidFill>
                  <a:srgbClr val="000000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обязаны соблюдать мер личной безопасности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dirty="0">
                <a:latin typeface="Arial Narrow" panose="020B0606020202030204" pitchFamily="34" charset="0"/>
              </a:rPr>
              <a:t>необходимо обеспечить соблюдение расстояния между опрашиваемым лицом и сотрудником блокпоста не менее 1 метра</a:t>
            </a:r>
          </a:p>
        </p:txBody>
      </p:sp>
      <p:cxnSp>
        <p:nvCxnSpPr>
          <p:cNvPr id="14" name="Прямая соединительная линия 13"/>
          <p:cNvCxnSpPr/>
          <p:nvPr/>
        </p:nvCxnSpPr>
        <p:spPr>
          <a:xfrm flipH="1">
            <a:off x="6200667" y="1011357"/>
            <a:ext cx="9524" cy="5918081"/>
          </a:xfrm>
          <a:prstGeom prst="line">
            <a:avLst/>
          </a:prstGeom>
          <a:ln w="28575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6" name="Рисунок 15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27437" y="911138"/>
            <a:ext cx="926309" cy="926309"/>
          </a:xfrm>
          <a:prstGeom prst="rect">
            <a:avLst/>
          </a:prstGeom>
        </p:spPr>
      </p:pic>
      <p:sp>
        <p:nvSpPr>
          <p:cNvPr id="17" name="Прямоугольник 16"/>
          <p:cNvSpPr/>
          <p:nvPr/>
        </p:nvSpPr>
        <p:spPr>
          <a:xfrm>
            <a:off x="6537541" y="1821295"/>
            <a:ext cx="1455415" cy="58477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ru-RU" sz="1600" dirty="0">
                <a:solidFill>
                  <a:srgbClr val="000000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Лицо с </a:t>
            </a:r>
            <a:r>
              <a:rPr lang="ru-RU" sz="1600" dirty="0" err="1">
                <a:solidFill>
                  <a:srgbClr val="000000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подозр</a:t>
            </a:r>
            <a:r>
              <a:rPr lang="ru-RU" sz="1600" dirty="0">
                <a:solidFill>
                  <a:srgbClr val="000000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ru-RU" sz="1600" dirty="0">
                <a:solidFill>
                  <a:srgbClr val="000000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 COVID-19 </a:t>
            </a:r>
            <a:endParaRPr lang="ru-RU" sz="1600" dirty="0">
              <a:latin typeface="Arial Narrow" panose="020B0606020202030204" pitchFamily="34" charset="0"/>
            </a:endParaRPr>
          </a:p>
        </p:txBody>
      </p:sp>
      <p:pic>
        <p:nvPicPr>
          <p:cNvPr id="18" name="Рисунок 17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8715090" y="2864971"/>
            <a:ext cx="871154" cy="871154"/>
          </a:xfrm>
          <a:prstGeom prst="rect">
            <a:avLst/>
          </a:prstGeom>
          <a:noFill/>
        </p:spPr>
      </p:pic>
      <p:sp>
        <p:nvSpPr>
          <p:cNvPr id="19" name="Прямоугольник 18"/>
          <p:cNvSpPr/>
          <p:nvPr/>
        </p:nvSpPr>
        <p:spPr>
          <a:xfrm>
            <a:off x="8503158" y="861175"/>
            <a:ext cx="3577466" cy="1754326"/>
          </a:xfrm>
          <a:prstGeom prst="rect">
            <a:avLst/>
          </a:prstGeom>
          <a:ln>
            <a:solidFill>
              <a:schemeClr val="accent5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marL="85725" indent="-85725" algn="just">
              <a:buFontTx/>
              <a:buChar char="-"/>
            </a:pPr>
            <a:r>
              <a:rPr lang="ru-RU" dirty="0">
                <a:solidFill>
                  <a:srgbClr val="000000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наличие респираторных признаков (кашель, температура (со слов опрашиваемого), отдышка</a:t>
            </a:r>
          </a:p>
          <a:p>
            <a:pPr marL="85725" indent="-85725" algn="just">
              <a:buFontTx/>
              <a:buChar char="-"/>
            </a:pPr>
            <a:r>
              <a:rPr lang="ru-RU" dirty="0">
                <a:latin typeface="Arial Narrow" panose="020B0606020202030204" pitchFamily="34" charset="0"/>
              </a:rPr>
              <a:t>наличие в эпидемиологическом анамнезе контакта с подтвержденным случаем COVID-19 </a:t>
            </a:r>
          </a:p>
        </p:txBody>
      </p:sp>
      <p:pic>
        <p:nvPicPr>
          <p:cNvPr id="30" name="Рисунок 29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55035" y="2878299"/>
            <a:ext cx="795144" cy="795143"/>
          </a:xfrm>
          <a:prstGeom prst="rect">
            <a:avLst/>
          </a:prstGeom>
          <a:noFill/>
        </p:spPr>
      </p:pic>
      <p:sp>
        <p:nvSpPr>
          <p:cNvPr id="31" name="TextBox 30"/>
          <p:cNvSpPr txBox="1"/>
          <p:nvPr/>
        </p:nvSpPr>
        <p:spPr>
          <a:xfrm>
            <a:off x="6626173" y="3670784"/>
            <a:ext cx="1128835" cy="58477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pPr algn="ctr"/>
            <a:r>
              <a:rPr lang="kk-KZ" sz="1600" dirty="0">
                <a:latin typeface="Arial Narrow" panose="020B0606020202030204" pitchFamily="34" charset="0"/>
              </a:rPr>
              <a:t>Специалист</a:t>
            </a:r>
          </a:p>
          <a:p>
            <a:pPr algn="ctr"/>
            <a:r>
              <a:rPr lang="kk-KZ" sz="1600" dirty="0">
                <a:latin typeface="Arial Narrow" panose="020B0606020202030204" pitchFamily="34" charset="0"/>
              </a:rPr>
              <a:t>ТД</a:t>
            </a:r>
            <a:endParaRPr lang="ru-RU" sz="1600" dirty="0">
              <a:latin typeface="Arial Narrow" panose="020B0606020202030204" pitchFamily="34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8514738" y="3656585"/>
            <a:ext cx="1495923" cy="58477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pPr algn="ctr"/>
            <a:r>
              <a:rPr lang="kk-KZ" sz="1600" dirty="0">
                <a:latin typeface="Arial Narrow" panose="020B0606020202030204" pitchFamily="34" charset="0"/>
              </a:rPr>
              <a:t>Вызвать скорую </a:t>
            </a:r>
          </a:p>
          <a:p>
            <a:pPr algn="ctr"/>
            <a:r>
              <a:rPr lang="kk-KZ" sz="1600" dirty="0">
                <a:latin typeface="Arial Narrow" panose="020B0606020202030204" pitchFamily="34" charset="0"/>
              </a:rPr>
              <a:t>мед.помощь</a:t>
            </a:r>
            <a:endParaRPr lang="ru-RU" sz="1600" dirty="0">
              <a:latin typeface="Arial Narrow" panose="020B0606020202030204" pitchFamily="34" charset="0"/>
            </a:endParaRPr>
          </a:p>
        </p:txBody>
      </p:sp>
      <p:cxnSp>
        <p:nvCxnSpPr>
          <p:cNvPr id="33" name="Прямая со стрелкой 32"/>
          <p:cNvCxnSpPr/>
          <p:nvPr/>
        </p:nvCxnSpPr>
        <p:spPr>
          <a:xfrm flipV="1">
            <a:off x="7828693" y="3200191"/>
            <a:ext cx="291660" cy="3278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5" name="Рисунок 34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25224" y="2869003"/>
            <a:ext cx="707562" cy="707562"/>
          </a:xfrm>
          <a:prstGeom prst="rect">
            <a:avLst/>
          </a:prstGeom>
        </p:spPr>
      </p:pic>
      <p:sp>
        <p:nvSpPr>
          <p:cNvPr id="36" name="TextBox 35"/>
          <p:cNvSpPr txBox="1"/>
          <p:nvPr/>
        </p:nvSpPr>
        <p:spPr>
          <a:xfrm>
            <a:off x="10877907" y="3645100"/>
            <a:ext cx="1002197" cy="58477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pPr algn="ctr"/>
            <a:r>
              <a:rPr lang="kk-KZ" sz="1600" dirty="0">
                <a:latin typeface="Arial Narrow" panose="020B0606020202030204" pitchFamily="34" charset="0"/>
              </a:rPr>
              <a:t>Карант. </a:t>
            </a:r>
          </a:p>
          <a:p>
            <a:pPr algn="ctr"/>
            <a:r>
              <a:rPr lang="kk-KZ" sz="1600" dirty="0">
                <a:latin typeface="Arial Narrow" panose="020B0606020202030204" pitchFamily="34" charset="0"/>
              </a:rPr>
              <a:t>стационар</a:t>
            </a:r>
            <a:endParaRPr lang="ru-RU" sz="1600" dirty="0">
              <a:latin typeface="Arial Narrow" panose="020B0606020202030204" pitchFamily="34" charset="0"/>
            </a:endParaRPr>
          </a:p>
        </p:txBody>
      </p:sp>
      <p:cxnSp>
        <p:nvCxnSpPr>
          <p:cNvPr id="41" name="Прямая со стрелкой 40"/>
          <p:cNvCxnSpPr/>
          <p:nvPr/>
        </p:nvCxnSpPr>
        <p:spPr>
          <a:xfrm flipV="1">
            <a:off x="10341498" y="3199438"/>
            <a:ext cx="291660" cy="3278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Прямоугольник 41"/>
          <p:cNvSpPr/>
          <p:nvPr/>
        </p:nvSpPr>
        <p:spPr>
          <a:xfrm>
            <a:off x="6421954" y="6225790"/>
            <a:ext cx="5566032" cy="646331"/>
          </a:xfrm>
          <a:prstGeom prst="rect">
            <a:avLst/>
          </a:prstGeom>
          <a:ln>
            <a:solidFill>
              <a:schemeClr val="accent5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ru-RU" dirty="0">
                <a:solidFill>
                  <a:srgbClr val="000000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Въезд в зону карантина осуществляется по специальным пропускам, выданным МИО</a:t>
            </a:r>
            <a:endParaRPr lang="ru-RU" dirty="0">
              <a:latin typeface="Arial Narrow" panose="020B0606020202030204" pitchFamily="34" charset="0"/>
            </a:endParaRPr>
          </a:p>
        </p:txBody>
      </p:sp>
      <p:sp>
        <p:nvSpPr>
          <p:cNvPr id="43" name="Прямоугольник 42"/>
          <p:cNvSpPr/>
          <p:nvPr/>
        </p:nvSpPr>
        <p:spPr>
          <a:xfrm>
            <a:off x="6421954" y="4580324"/>
            <a:ext cx="5566032" cy="1477328"/>
          </a:xfrm>
          <a:prstGeom prst="rect">
            <a:avLst/>
          </a:prstGeom>
          <a:ln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dirty="0">
                <a:solidFill>
                  <a:srgbClr val="000000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 приезда машины скорой мед. помощи представить больному медицинскую маску и соблюдать дистанцию не менее 1 метра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dirty="0">
                <a:solidFill>
                  <a:srgbClr val="000000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используют одноразовые маски, перчатки и халаты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dirty="0">
                <a:solidFill>
                  <a:srgbClr val="000000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смена масок осуществляется каждые 2 часа</a:t>
            </a:r>
            <a:endParaRPr lang="ru-RU" dirty="0">
              <a:latin typeface="Arial Narrow" panose="020B0606020202030204" pitchFamily="34" charset="0"/>
            </a:endParaRPr>
          </a:p>
        </p:txBody>
      </p:sp>
      <p:sp>
        <p:nvSpPr>
          <p:cNvPr id="48" name="Прямоугольник 47"/>
          <p:cNvSpPr/>
          <p:nvPr/>
        </p:nvSpPr>
        <p:spPr>
          <a:xfrm>
            <a:off x="1804628" y="5922733"/>
            <a:ext cx="430642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dirty="0">
                <a:solidFill>
                  <a:srgbClr val="000000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обязаны осуществлять движение согласно маршрутному листу</a:t>
            </a:r>
            <a:endParaRPr lang="ru-RU" dirty="0">
              <a:latin typeface="Arial Narrow" panose="020B0606020202030204" pitchFamily="34" charset="0"/>
            </a:endParaRPr>
          </a:p>
        </p:txBody>
      </p:sp>
      <p:cxnSp>
        <p:nvCxnSpPr>
          <p:cNvPr id="51" name="Прямая со стрелкой 50"/>
          <p:cNvCxnSpPr/>
          <p:nvPr/>
        </p:nvCxnSpPr>
        <p:spPr>
          <a:xfrm flipV="1">
            <a:off x="8163948" y="1774831"/>
            <a:ext cx="291660" cy="3278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Прямая со стрелкой 54"/>
          <p:cNvCxnSpPr/>
          <p:nvPr/>
        </p:nvCxnSpPr>
        <p:spPr>
          <a:xfrm>
            <a:off x="7152607" y="2410837"/>
            <a:ext cx="0" cy="409328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6" name="Рисунок 55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8626" y="5616455"/>
            <a:ext cx="853229" cy="853229"/>
          </a:xfrm>
          <a:prstGeom prst="rect">
            <a:avLst/>
          </a:prstGeom>
        </p:spPr>
      </p:pic>
      <p:cxnSp>
        <p:nvCxnSpPr>
          <p:cNvPr id="59" name="Прямая со стрелкой 58"/>
          <p:cNvCxnSpPr>
            <a:stCxn id="31" idx="2"/>
          </p:cNvCxnSpPr>
          <p:nvPr/>
        </p:nvCxnSpPr>
        <p:spPr>
          <a:xfrm flipH="1">
            <a:off x="7190590" y="4255559"/>
            <a:ext cx="1" cy="324765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Прямоугольник 59"/>
          <p:cNvSpPr/>
          <p:nvPr/>
        </p:nvSpPr>
        <p:spPr>
          <a:xfrm>
            <a:off x="220647" y="6469684"/>
            <a:ext cx="1494368" cy="58477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ru-RU" sz="1600" dirty="0">
                <a:solidFill>
                  <a:srgbClr val="000000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Водители </a:t>
            </a:r>
          </a:p>
          <a:p>
            <a:pPr algn="ctr"/>
            <a:r>
              <a:rPr lang="ru-RU" sz="1600" dirty="0" err="1">
                <a:solidFill>
                  <a:srgbClr val="000000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автотрансп</a:t>
            </a:r>
            <a:r>
              <a:rPr lang="ru-RU" sz="1600" dirty="0">
                <a:solidFill>
                  <a:srgbClr val="000000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ср. </a:t>
            </a:r>
            <a:endParaRPr lang="ru-RU" sz="1600" dirty="0">
              <a:latin typeface="Arial Narrow" panose="020B0606020202030204" pitchFamily="34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11805631" y="6826771"/>
            <a:ext cx="418704" cy="369332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txBody>
          <a:bodyPr wrap="none" rtlCol="0">
            <a:spAutoFit/>
          </a:bodyPr>
          <a:lstStyle/>
          <a:p>
            <a:r>
              <a:rPr lang="kk-KZ" dirty="0"/>
              <a:t>18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473580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kk-KZ" dirty="0"/>
            </a:br>
            <a:br>
              <a:rPr lang="ru-RU" dirty="0"/>
            </a:b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0" y="0"/>
            <a:ext cx="12192000" cy="830997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solidFill>
                  <a:schemeClr val="bg1"/>
                </a:solidFill>
                <a:latin typeface="Arial Narrow" panose="020B0606020202030204" pitchFamily="34" charset="0"/>
              </a:rPr>
              <a:t>Порядок назначения вида карантина для лиц, имевших повышенный риск  заражения </a:t>
            </a:r>
          </a:p>
          <a:p>
            <a:pPr algn="ctr"/>
            <a:r>
              <a:rPr lang="ru-RU" sz="2400" b="1" dirty="0">
                <a:solidFill>
                  <a:schemeClr val="bg1"/>
                </a:solidFill>
                <a:latin typeface="Arial Narrow" panose="020B0606020202030204" pitchFamily="34" charset="0"/>
              </a:rPr>
              <a:t>COVID-19 и транспортировки контактных лиц</a:t>
            </a:r>
          </a:p>
        </p:txBody>
      </p:sp>
      <p:sp>
        <p:nvSpPr>
          <p:cNvPr id="9" name="Объект 8"/>
          <p:cNvSpPr>
            <a:spLocks noGrp="1"/>
          </p:cNvSpPr>
          <p:nvPr>
            <p:ph idx="1"/>
          </p:nvPr>
        </p:nvSpPr>
        <p:spPr>
          <a:xfrm>
            <a:off x="9629774" y="6315074"/>
            <a:ext cx="1724025" cy="169307"/>
          </a:xfrm>
        </p:spPr>
        <p:txBody>
          <a:bodyPr>
            <a:normAutofit fontScale="25000" lnSpcReduction="20000"/>
          </a:bodyPr>
          <a:lstStyle/>
          <a:p>
            <a:endParaRPr lang="kk-KZ" dirty="0"/>
          </a:p>
          <a:p>
            <a:endParaRPr lang="kk-KZ" dirty="0"/>
          </a:p>
          <a:p>
            <a:endParaRPr lang="kk-KZ" dirty="0"/>
          </a:p>
          <a:p>
            <a:endParaRPr lang="kk-KZ" dirty="0"/>
          </a:p>
          <a:p>
            <a:endParaRPr lang="kk-KZ" dirty="0"/>
          </a:p>
          <a:p>
            <a:endParaRPr lang="ru-RU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746380" y="804469"/>
            <a:ext cx="10699239" cy="40011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ru-RU" sz="2000" b="1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  <a:ea typeface="Times New Roman" panose="02020603050405020304" pitchFamily="18" charset="0"/>
              </a:rPr>
              <a:t>Лица, имевшие повышенный риск заражения COVID-19, в зависимости от степени риска</a:t>
            </a:r>
            <a:endParaRPr lang="ru-RU" sz="2000" b="1" dirty="0">
              <a:solidFill>
                <a:schemeClr val="accent5">
                  <a:lumMod val="50000"/>
                </a:schemeClr>
              </a:solidFill>
              <a:latin typeface="Arial Narrow" panose="020B0606020202030204" pitchFamily="34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397386" y="1179074"/>
            <a:ext cx="1742785" cy="369332"/>
          </a:xfrm>
          <a:prstGeom prst="rect">
            <a:avLst/>
          </a:prstGeom>
          <a:ln>
            <a:solidFill>
              <a:schemeClr val="accent5">
                <a:lumMod val="75000"/>
              </a:schemeClr>
            </a:solidFill>
          </a:ln>
        </p:spPr>
        <p:txBody>
          <a:bodyPr wrap="none">
            <a:spAutoFit/>
          </a:bodyPr>
          <a:lstStyle/>
          <a:p>
            <a:r>
              <a:rPr lang="ru-RU" b="1" dirty="0">
                <a:solidFill>
                  <a:srgbClr val="FF0000"/>
                </a:solidFill>
                <a:latin typeface="Arial Narrow" panose="020B0606020202030204" pitchFamily="34" charset="0"/>
                <a:ea typeface="Times New Roman" panose="02020603050405020304" pitchFamily="18" charset="0"/>
              </a:rPr>
              <a:t>Близкий контакт</a:t>
            </a:r>
            <a:endParaRPr lang="ru-RU" b="1" dirty="0">
              <a:solidFill>
                <a:srgbClr val="FF0000"/>
              </a:solidFill>
              <a:latin typeface="Arial Narrow" panose="020B0606020202030204" pitchFamily="34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397386" y="5438223"/>
            <a:ext cx="2544286" cy="369332"/>
          </a:xfrm>
          <a:prstGeom prst="rect">
            <a:avLst/>
          </a:prstGeom>
          <a:ln>
            <a:solidFill>
              <a:schemeClr val="accent5">
                <a:lumMod val="75000"/>
              </a:schemeClr>
            </a:solidFill>
          </a:ln>
        </p:spPr>
        <p:txBody>
          <a:bodyPr wrap="none">
            <a:spAutoFit/>
          </a:bodyPr>
          <a:lstStyle/>
          <a:p>
            <a:r>
              <a:rPr lang="ru-RU" b="1" dirty="0">
                <a:solidFill>
                  <a:srgbClr val="FF0000"/>
                </a:solidFill>
                <a:latin typeface="Arial Narrow" panose="020B0606020202030204" pitchFamily="34" charset="0"/>
                <a:ea typeface="Times New Roman" panose="02020603050405020304" pitchFamily="18" charset="0"/>
              </a:rPr>
              <a:t>Потенциальный</a:t>
            </a:r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b="1" dirty="0">
                <a:solidFill>
                  <a:srgbClr val="FF0000"/>
                </a:solidFill>
                <a:latin typeface="Arial Narrow" panose="020B0606020202030204" pitchFamily="34" charset="0"/>
                <a:ea typeface="Times New Roman" panose="02020603050405020304" pitchFamily="18" charset="0"/>
              </a:rPr>
              <a:t>контакт </a:t>
            </a:r>
            <a:endParaRPr lang="ru-RU" b="1" dirty="0">
              <a:solidFill>
                <a:srgbClr val="FF0000"/>
              </a:solidFill>
              <a:latin typeface="Arial Narrow" panose="020B0606020202030204" pitchFamily="34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208187" y="4642286"/>
            <a:ext cx="11741359" cy="685059"/>
          </a:xfrm>
          <a:prstGeom prst="rect">
            <a:avLst/>
          </a:prstGeom>
          <a:noFill/>
          <a:ln>
            <a:solidFill>
              <a:schemeClr val="accent5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dirty="0"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Наличие эпидемиологической связи рассматривается в течение 7 дней до начала заболевания (возникновения симптомов или) случая COVID-19.</a:t>
            </a:r>
            <a:endParaRPr lang="ru-RU" dirty="0">
              <a:effectLst/>
              <a:latin typeface="Arial Narrow" panose="020B0606020202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208186" y="5802016"/>
            <a:ext cx="9103454" cy="646331"/>
          </a:xfrm>
          <a:prstGeom prst="rect">
            <a:avLst/>
          </a:prstGeom>
          <a:ln>
            <a:solidFill>
              <a:schemeClr val="accent5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ru-RU" sz="1400" dirty="0">
                <a:solidFill>
                  <a:srgbClr val="000000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dirty="0">
                <a:solidFill>
                  <a:srgbClr val="000000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лицо, находившееся с больным COVID-19 в самолете, поезде, автобусе, но не имевшее близкий контакт с ним.</a:t>
            </a:r>
            <a:endParaRPr lang="ru-RU" sz="1400" dirty="0">
              <a:effectLst/>
              <a:latin typeface="Arial Narrow" panose="020B0606020202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218218" y="1524580"/>
            <a:ext cx="11722237" cy="388696"/>
          </a:xfrm>
          <a:prstGeom prst="rect">
            <a:avLst/>
          </a:prstGeom>
          <a:noFill/>
          <a:ln>
            <a:solidFill>
              <a:schemeClr val="accent5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marL="185738" indent="-185738" algn="just">
              <a:lnSpc>
                <a:spcPct val="107000"/>
              </a:lnSpc>
              <a:spcAft>
                <a:spcPts val="0"/>
              </a:spcAft>
              <a:buFontTx/>
              <a:buChar char="-"/>
            </a:pPr>
            <a:r>
              <a:rPr lang="ru-RU" dirty="0">
                <a:solidFill>
                  <a:srgbClr val="000000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лицо, проживающее совместно со случаем COVID-19 в одном жилище;</a:t>
            </a:r>
            <a:endParaRPr lang="ru-RU" dirty="0">
              <a:latin typeface="Arial Narrow" panose="020B0606020202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217279" y="1961057"/>
            <a:ext cx="11741358" cy="388696"/>
          </a:xfrm>
          <a:prstGeom prst="rect">
            <a:avLst/>
          </a:prstGeom>
          <a:noFill/>
          <a:ln>
            <a:solidFill>
              <a:schemeClr val="accent5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marL="185738" indent="-185738" algn="just">
              <a:lnSpc>
                <a:spcPct val="107000"/>
              </a:lnSpc>
              <a:spcAft>
                <a:spcPts val="0"/>
              </a:spcAft>
              <a:buFontTx/>
              <a:buChar char="-"/>
            </a:pPr>
            <a:r>
              <a:rPr lang="ru-RU" dirty="0">
                <a:solidFill>
                  <a:srgbClr val="000000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лицо, имеющее незащищенный прямой контакт с больным COVID-19 или инфекционными выделениями случая COVID-19;</a:t>
            </a:r>
            <a:endParaRPr lang="ru-RU" dirty="0">
              <a:latin typeface="Arial Narrow" panose="020B0606020202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Прямоугольник 25"/>
          <p:cNvSpPr/>
          <p:nvPr/>
        </p:nvSpPr>
        <p:spPr>
          <a:xfrm>
            <a:off x="217279" y="2367226"/>
            <a:ext cx="11741359" cy="388696"/>
          </a:xfrm>
          <a:prstGeom prst="rect">
            <a:avLst/>
          </a:prstGeom>
          <a:noFill/>
          <a:ln>
            <a:solidFill>
              <a:schemeClr val="accent5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marL="185738" indent="-185738" algn="just">
              <a:lnSpc>
                <a:spcPct val="107000"/>
              </a:lnSpc>
              <a:spcAft>
                <a:spcPts val="0"/>
              </a:spcAft>
              <a:buFontTx/>
              <a:buChar char="-"/>
            </a:pPr>
            <a:r>
              <a:rPr lang="ru-RU" dirty="0">
                <a:solidFill>
                  <a:srgbClr val="000000"/>
                </a:solidFill>
                <a:latin typeface="Arial Narrow" panose="020B0606020202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лицо, находившееся в закрытом помещении вместе со случаем COVID-19 в течение 15 минут или более;</a:t>
            </a:r>
            <a:endParaRPr lang="ru-RU" dirty="0">
              <a:latin typeface="Arial Narrow" panose="020B0606020202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27" name="Прямоугольник 26"/>
          <p:cNvSpPr/>
          <p:nvPr/>
        </p:nvSpPr>
        <p:spPr>
          <a:xfrm>
            <a:off x="217279" y="2792314"/>
            <a:ext cx="11741357" cy="923330"/>
          </a:xfrm>
          <a:prstGeom prst="rect">
            <a:avLst/>
          </a:prstGeom>
          <a:noFill/>
          <a:ln>
            <a:solidFill>
              <a:schemeClr val="accent5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marL="185738" indent="-185738" algn="just">
              <a:spcAft>
                <a:spcPts val="0"/>
              </a:spcAft>
              <a:buFontTx/>
              <a:buChar char="-"/>
            </a:pPr>
            <a:r>
              <a:rPr lang="ru-RU" dirty="0">
                <a:solidFill>
                  <a:srgbClr val="000000"/>
                </a:solidFill>
                <a:latin typeface="Arial Narrow" panose="020B0606020202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мед. работник или другое лицо, обеспечивающее непосредственный уход за больным COVID-19, или лабораторные специалисты, работавшие с биообразцами больного COVID-19 без рекомендованных СИЗ или с возможным нарушением правил применения СИЗ;</a:t>
            </a:r>
            <a:endParaRPr lang="ru-RU" dirty="0">
              <a:latin typeface="Arial Narrow" panose="020B0606020202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28" name="Прямоугольник 27"/>
          <p:cNvSpPr/>
          <p:nvPr/>
        </p:nvSpPr>
        <p:spPr>
          <a:xfrm>
            <a:off x="217279" y="3682564"/>
            <a:ext cx="11741359" cy="923330"/>
          </a:xfrm>
          <a:prstGeom prst="rect">
            <a:avLst/>
          </a:prstGeom>
          <a:noFill/>
          <a:ln>
            <a:solidFill>
              <a:schemeClr val="accent5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marL="185738" indent="-185738" algn="just">
              <a:spcAft>
                <a:spcPts val="0"/>
              </a:spcAft>
              <a:buFontTx/>
              <a:buChar char="-"/>
            </a:pPr>
            <a:r>
              <a:rPr lang="ru-RU" dirty="0">
                <a:solidFill>
                  <a:srgbClr val="000000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контакт в самолете, автобусе междугороднего сообщения, поезде, который находился на расстоянии двух сидений в любом направлении от больного COVID-19 либо в одном купе (в поезде), а также члены экипажа, которые обслуживали секцию самолета, где летел больной COVID-19.</a:t>
            </a:r>
          </a:p>
        </p:txBody>
      </p:sp>
      <p:cxnSp>
        <p:nvCxnSpPr>
          <p:cNvPr id="29" name="Прямая соединительная линия 28"/>
          <p:cNvCxnSpPr/>
          <p:nvPr/>
        </p:nvCxnSpPr>
        <p:spPr>
          <a:xfrm flipV="1">
            <a:off x="633754" y="5382477"/>
            <a:ext cx="10890223" cy="614"/>
          </a:xfrm>
          <a:prstGeom prst="line">
            <a:avLst/>
          </a:prstGeom>
          <a:ln w="28575">
            <a:prstDash val="lgDash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30" name="Прямоугольник 29"/>
          <p:cNvSpPr/>
          <p:nvPr/>
        </p:nvSpPr>
        <p:spPr>
          <a:xfrm>
            <a:off x="217278" y="6484381"/>
            <a:ext cx="9090541" cy="369332"/>
          </a:xfrm>
          <a:prstGeom prst="rect">
            <a:avLst/>
          </a:prstGeom>
          <a:ln>
            <a:solidFill>
              <a:schemeClr val="accent5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ru-RU" dirty="0">
                <a:solidFill>
                  <a:srgbClr val="000000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лицо, прибывшее из страны/территории, где зарегистрированы случаи  COVID-19;</a:t>
            </a:r>
            <a:endParaRPr lang="ru-RU" sz="1400" dirty="0">
              <a:latin typeface="Arial Narrow" panose="020B0606020202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12680" y="5622889"/>
            <a:ext cx="1341119" cy="1341119"/>
          </a:xfrm>
          <a:prstGeom prst="rect">
            <a:avLst/>
          </a:prstGeom>
        </p:spPr>
      </p:pic>
      <p:sp>
        <p:nvSpPr>
          <p:cNvPr id="21" name="TextBox 20"/>
          <p:cNvSpPr txBox="1"/>
          <p:nvPr/>
        </p:nvSpPr>
        <p:spPr>
          <a:xfrm>
            <a:off x="11773296" y="6829981"/>
            <a:ext cx="418704" cy="369332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txBody>
          <a:bodyPr wrap="none" rtlCol="0">
            <a:spAutoFit/>
          </a:bodyPr>
          <a:lstStyle/>
          <a:p>
            <a:r>
              <a:rPr lang="kk-KZ" dirty="0"/>
              <a:t>19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024394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3126" y="1781600"/>
            <a:ext cx="12192000" cy="428624"/>
          </a:xfrm>
          <a:solidFill>
            <a:schemeClr val="accent1">
              <a:lumMod val="75000"/>
            </a:schemeClr>
          </a:solidFill>
        </p:spPr>
        <p:txBody>
          <a:bodyPr>
            <a:noAutofit/>
          </a:bodyPr>
          <a:lstStyle/>
          <a:p>
            <a:pPr indent="450169" algn="ctr">
              <a:lnSpc>
                <a:spcPct val="107000"/>
              </a:lnSpc>
            </a:pPr>
            <a:br>
              <a:rPr lang="ru-RU" sz="2399" b="1" dirty="0">
                <a:solidFill>
                  <a:schemeClr val="bg1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399" b="1" dirty="0">
                <a:solidFill>
                  <a:schemeClr val="bg1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І. Ограничительные мероприятия на въезде в страну</a:t>
            </a:r>
            <a:br>
              <a:rPr lang="ru-RU" sz="2399" dirty="0">
                <a:solidFill>
                  <a:schemeClr val="bg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399" dirty="0">
              <a:solidFill>
                <a:schemeClr val="bg1"/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19972" y="2192294"/>
            <a:ext cx="11369040" cy="70788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 indent="185721" algn="ctr"/>
            <a:r>
              <a:rPr lang="ru-RU" sz="2000" b="1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1. Акимам, руководителям управлений здравоохранения областей, городов Алматы, </a:t>
            </a:r>
            <a:r>
              <a:rPr lang="ru-RU" sz="2000" b="1" dirty="0" err="1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Нур</a:t>
            </a:r>
            <a:r>
              <a:rPr lang="ru-RU" sz="2000" b="1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-Султан, Шымкент обеспечить:</a:t>
            </a:r>
            <a:endParaRPr lang="ru-RU" sz="1600" dirty="0">
              <a:solidFill>
                <a:schemeClr val="accent5">
                  <a:lumMod val="50000"/>
                </a:schemeClr>
              </a:solidFill>
              <a:latin typeface="Arial Narrow" panose="020B0606020202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08354" y="2950560"/>
            <a:ext cx="11369040" cy="369332"/>
          </a:xfrm>
          <a:prstGeom prst="rect">
            <a:avLst/>
          </a:prstGeom>
          <a:noFill/>
          <a:ln>
            <a:solidFill>
              <a:schemeClr val="accent5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ru-RU" dirty="0">
                <a:solidFill>
                  <a:srgbClr val="FF0000"/>
                </a:solidFill>
                <a:latin typeface="Arial Narrow" panose="020B0606020202030204" pitchFamily="34" charset="0"/>
              </a:rPr>
              <a:t>изоляцию </a:t>
            </a:r>
            <a:r>
              <a:rPr lang="kk-KZ" dirty="0">
                <a:solidFill>
                  <a:srgbClr val="FF0000"/>
                </a:solidFill>
                <a:latin typeface="Arial Narrow" panose="020B0606020202030204" pitchFamily="34" charset="0"/>
              </a:rPr>
              <a:t>на 2</a:t>
            </a:r>
            <a:r>
              <a:rPr lang="ru-RU" dirty="0">
                <a:solidFill>
                  <a:srgbClr val="FF0000"/>
                </a:solidFill>
                <a:latin typeface="Arial Narrow" panose="020B0606020202030204" pitchFamily="34" charset="0"/>
              </a:rPr>
              <a:t> суток в карантинном стационаре </a:t>
            </a:r>
            <a:r>
              <a:rPr lang="ru-RU" dirty="0">
                <a:latin typeface="Arial Narrow" panose="020B0606020202030204" pitchFamily="34" charset="0"/>
              </a:rPr>
              <a:t>для проведения лабораторного обследования на COVID-19 всех лиц, кроме :</a:t>
            </a:r>
          </a:p>
        </p:txBody>
      </p:sp>
      <p:sp>
        <p:nvSpPr>
          <p:cNvPr id="12" name="Прямоугольник 11"/>
          <p:cNvSpPr/>
          <p:nvPr/>
        </p:nvSpPr>
        <p:spPr>
          <a:xfrm>
            <a:off x="411480" y="3457940"/>
            <a:ext cx="11369040" cy="923330"/>
          </a:xfrm>
          <a:prstGeom prst="rect">
            <a:avLst/>
          </a:prstGeom>
          <a:ln>
            <a:solidFill>
              <a:schemeClr val="accent5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ru-RU" dirty="0">
                <a:solidFill>
                  <a:srgbClr val="000000"/>
                </a:solidFill>
                <a:latin typeface="Arial Narrow" panose="020B0606020202030204" pitchFamily="34" charset="0"/>
                <a:ea typeface="Times New Roman" panose="02020603050405020304" pitchFamily="18" charset="0"/>
              </a:rPr>
              <a:t>- сотрудников дипломатических представительств, консульских учреждений и представительств международных организаций, аккредитованных в РК, и членов их семей, прибывающих в РК из-за рубежа, данные лица подлежат лабораторному обследованию на COVID-19 и самоизоляции на дому в течение 14 суток</a:t>
            </a:r>
            <a:endParaRPr lang="ru-RU" dirty="0">
              <a:latin typeface="Arial Narrow" panose="020B0606020202030204" pitchFamily="34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408354" y="4489012"/>
            <a:ext cx="11369040" cy="923330"/>
          </a:xfrm>
          <a:prstGeom prst="rect">
            <a:avLst/>
          </a:prstGeom>
          <a:ln>
            <a:solidFill>
              <a:schemeClr val="accent5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algn="just">
              <a:tabLst>
                <a:tab pos="630492" algn="l"/>
              </a:tabLst>
            </a:pPr>
            <a:r>
              <a:rPr lang="ru-RU" dirty="0">
                <a:solidFill>
                  <a:srgbClr val="000000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пилотов авиакомпаний и члены локомотивных бригад, лиц, связанных с перевозочной деятельностью на железнодорожном транспорте, осуществляющих международные автомобильные перевозки грузов, прибывших из-за рубежа, </a:t>
            </a:r>
            <a:r>
              <a:rPr lang="ru-RU" dirty="0">
                <a:solidFill>
                  <a:srgbClr val="000000"/>
                </a:solidFill>
                <a:latin typeface="Arial Narrow" panose="020B0606020202030204" pitchFamily="34" charset="0"/>
                <a:ea typeface="Times New Roman" panose="02020603050405020304" pitchFamily="18" charset="0"/>
              </a:rPr>
              <a:t>данные лица </a:t>
            </a:r>
            <a:r>
              <a:rPr lang="ru-RU" dirty="0">
                <a:solidFill>
                  <a:srgbClr val="000000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подлежат мед. наблюдению по месту проживания путем обзвона</a:t>
            </a:r>
            <a:endParaRPr lang="ru-RU" dirty="0">
              <a:latin typeface="Arial Narrow" panose="020B0606020202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408354" y="5521555"/>
            <a:ext cx="11383784" cy="646331"/>
          </a:xfrm>
          <a:prstGeom prst="rect">
            <a:avLst/>
          </a:prstGeom>
          <a:ln>
            <a:solidFill>
              <a:schemeClr val="accent5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algn="just">
              <a:tabLst>
                <a:tab pos="630492" algn="l"/>
              </a:tabLst>
            </a:pPr>
            <a:r>
              <a:rPr lang="ru-RU" dirty="0">
                <a:solidFill>
                  <a:srgbClr val="000000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лиц, прибывших из стран ЕАЭС и Республики Узбекистан через пункты пропуска через Гос. границу РК на железнодорожном транспорте и автопереходах, </a:t>
            </a:r>
            <a:r>
              <a:rPr lang="ru-RU" dirty="0">
                <a:solidFill>
                  <a:srgbClr val="000000"/>
                </a:solidFill>
                <a:latin typeface="Arial Narrow" panose="020B0606020202030204" pitchFamily="34" charset="0"/>
                <a:ea typeface="Times New Roman" panose="02020603050405020304" pitchFamily="18" charset="0"/>
              </a:rPr>
              <a:t>данные лица </a:t>
            </a:r>
            <a:r>
              <a:rPr lang="ru-RU" dirty="0">
                <a:solidFill>
                  <a:srgbClr val="000000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подлежат изоляции на дому в течение 14 суток</a:t>
            </a:r>
            <a:endParaRPr lang="ru-RU" dirty="0">
              <a:latin typeface="Arial Narrow" panose="020B0606020202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08354" y="6297673"/>
            <a:ext cx="11383784" cy="646331"/>
          </a:xfrm>
          <a:prstGeom prst="rect">
            <a:avLst/>
          </a:prstGeom>
          <a:ln>
            <a:solidFill>
              <a:schemeClr val="accent5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algn="just">
              <a:tabLst>
                <a:tab pos="630492" algn="l"/>
              </a:tabLst>
            </a:pPr>
            <a:r>
              <a:rPr lang="ru-RU" dirty="0">
                <a:solidFill>
                  <a:srgbClr val="000000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Главный гос. санитарный врач соответствующей территории вправе принимать решение о карантинизации пассажиров, прибывших из-за рубежа с учетом складывающейся </a:t>
            </a:r>
            <a:r>
              <a:rPr lang="ru-RU" dirty="0" err="1">
                <a:solidFill>
                  <a:srgbClr val="000000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эпид</a:t>
            </a:r>
            <a:r>
              <a:rPr lang="ru-RU" dirty="0">
                <a:solidFill>
                  <a:srgbClr val="000000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ситуации в регионе и мире. </a:t>
            </a:r>
            <a:endParaRPr lang="ru-RU" dirty="0">
              <a:latin typeface="Arial Narrow" panose="020B0606020202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Объект 8"/>
          <p:cNvSpPr>
            <a:spLocks noGrp="1"/>
          </p:cNvSpPr>
          <p:nvPr>
            <p:ph idx="1"/>
          </p:nvPr>
        </p:nvSpPr>
        <p:spPr>
          <a:xfrm>
            <a:off x="838200" y="3457940"/>
            <a:ext cx="10515600" cy="3026442"/>
          </a:xfrm>
        </p:spPr>
        <p:txBody>
          <a:bodyPr/>
          <a:lstStyle/>
          <a:p>
            <a:endParaRPr lang="kk-KZ" dirty="0"/>
          </a:p>
          <a:p>
            <a:endParaRPr lang="kk-KZ" dirty="0"/>
          </a:p>
          <a:p>
            <a:endParaRPr lang="kk-KZ" dirty="0"/>
          </a:p>
          <a:p>
            <a:endParaRPr lang="kk-KZ" dirty="0"/>
          </a:p>
          <a:p>
            <a:endParaRPr lang="kk-KZ" dirty="0"/>
          </a:p>
          <a:p>
            <a:endParaRPr lang="kk-KZ" dirty="0"/>
          </a:p>
          <a:p>
            <a:endParaRPr lang="kk-KZ" dirty="0"/>
          </a:p>
          <a:p>
            <a:endParaRPr lang="kk-KZ" dirty="0"/>
          </a:p>
          <a:p>
            <a:endParaRPr lang="ru-RU" dirty="0"/>
          </a:p>
        </p:txBody>
      </p:sp>
      <p:sp>
        <p:nvSpPr>
          <p:cNvPr id="20" name="Заголовок 1"/>
          <p:cNvSpPr txBox="1">
            <a:spLocks/>
          </p:cNvSpPr>
          <p:nvPr/>
        </p:nvSpPr>
        <p:spPr>
          <a:xfrm>
            <a:off x="0" y="0"/>
            <a:ext cx="12192000" cy="1243013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txBody>
          <a:bodyPr vert="horz" lIns="91440" tIns="45720" rIns="91440" bIns="45720" rtlCol="0" anchor="ctr">
            <a:noAutofit/>
          </a:bodyPr>
          <a:lstStyle>
            <a:lvl1pPr algn="l" defTabSz="914374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br>
              <a:rPr lang="kk-KZ" sz="2000" b="1">
                <a:solidFill>
                  <a:schemeClr val="bg1"/>
                </a:solidFill>
                <a:latin typeface="Arial Narrow" panose="020B0606020202030204" pitchFamily="34" charset="0"/>
              </a:rPr>
            </a:br>
            <a:r>
              <a:rPr lang="kk-KZ" sz="2400" b="1">
                <a:solidFill>
                  <a:schemeClr val="bg1"/>
                </a:solidFill>
                <a:latin typeface="Arial Narrow" panose="020B0606020202030204" pitchFamily="34" charset="0"/>
              </a:rPr>
              <a:t>Постановление Главного государственного санитарного врача РК </a:t>
            </a:r>
            <a:r>
              <a:rPr lang="ru-RU" sz="2400" b="1">
                <a:solidFill>
                  <a:schemeClr val="bg1"/>
                </a:solidFill>
                <a:latin typeface="Arial Narrow" panose="020B0606020202030204" pitchFamily="34" charset="0"/>
              </a:rPr>
              <a:t>О мерах по обеспечению безопасности населения РК в соответствии с Указом Президента РК «О введении чрезвычайного положения в РК»</a:t>
            </a:r>
            <a:br>
              <a:rPr lang="ru-RU" sz="2000" b="1">
                <a:solidFill>
                  <a:schemeClr val="bg1"/>
                </a:solidFill>
                <a:latin typeface="Arial Narrow" panose="020B0606020202030204" pitchFamily="34" charset="0"/>
              </a:rPr>
            </a:br>
            <a:endParaRPr lang="ru-RU" sz="2000" dirty="0">
              <a:solidFill>
                <a:schemeClr val="bg1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6743700" y="1293393"/>
            <a:ext cx="4886274" cy="400110"/>
          </a:xfrm>
          <a:prstGeom prst="rect">
            <a:avLst/>
          </a:prstGeom>
          <a:noFill/>
          <a:ln>
            <a:solidFill>
              <a:schemeClr val="accent5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kk-KZ" sz="2000" dirty="0">
                <a:latin typeface="Arial Narrow" panose="020B0606020202030204" pitchFamily="34" charset="0"/>
              </a:rPr>
              <a:t>Действует с 1 апреля 2020 года под №</a:t>
            </a:r>
            <a:r>
              <a:rPr lang="ru-RU" sz="2000" dirty="0">
                <a:latin typeface="Arial Narrow" panose="020B0606020202030204" pitchFamily="34" charset="0"/>
              </a:rPr>
              <a:t>30-ПГВр</a:t>
            </a:r>
            <a:r>
              <a:rPr lang="kk-KZ" sz="2000" dirty="0">
                <a:latin typeface="Arial Narrow" panose="020B0606020202030204" pitchFamily="34" charset="0"/>
              </a:rPr>
              <a:t> </a:t>
            </a:r>
            <a:endParaRPr lang="ru-RU" sz="2000" dirty="0">
              <a:latin typeface="Arial Narrow" panose="020B060602020203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1887188" y="6829981"/>
            <a:ext cx="301686" cy="369332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txBody>
          <a:bodyPr wrap="none" rtlCol="0">
            <a:spAutoFit/>
          </a:bodyPr>
          <a:lstStyle/>
          <a:p>
            <a:r>
              <a:rPr lang="kk-KZ" dirty="0"/>
              <a:t>2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6614050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6787" y="615523"/>
            <a:ext cx="1347788" cy="467371"/>
          </a:xfrm>
        </p:spPr>
        <p:txBody>
          <a:bodyPr>
            <a:normAutofit fontScale="90000"/>
          </a:bodyPr>
          <a:lstStyle/>
          <a:p>
            <a:br>
              <a:rPr lang="kk-KZ" dirty="0"/>
            </a:br>
            <a:br>
              <a:rPr lang="ru-RU" sz="3600" dirty="0"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dirty="0"/>
            </a:b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0" y="0"/>
            <a:ext cx="12192000" cy="830997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solidFill>
                  <a:schemeClr val="bg1"/>
                </a:solidFill>
                <a:latin typeface="Arial Narrow" panose="020B0606020202030204" pitchFamily="34" charset="0"/>
              </a:rPr>
              <a:t>Порядок назначения вида карантина для лиц, имевших повышенный риск  заражения </a:t>
            </a:r>
          </a:p>
          <a:p>
            <a:pPr algn="ctr"/>
            <a:r>
              <a:rPr lang="ru-RU" sz="2400" b="1" dirty="0">
                <a:solidFill>
                  <a:schemeClr val="bg1"/>
                </a:solidFill>
                <a:latin typeface="Arial Narrow" panose="020B0606020202030204" pitchFamily="34" charset="0"/>
              </a:rPr>
              <a:t>COVID-19 и транспортировки контактных лиц</a:t>
            </a:r>
          </a:p>
        </p:txBody>
      </p:sp>
      <p:sp>
        <p:nvSpPr>
          <p:cNvPr id="21" name="Прямоугольник 20"/>
          <p:cNvSpPr/>
          <p:nvPr/>
        </p:nvSpPr>
        <p:spPr>
          <a:xfrm>
            <a:off x="5314950" y="1223850"/>
            <a:ext cx="6686550" cy="2308324"/>
          </a:xfrm>
          <a:prstGeom prst="rect">
            <a:avLst/>
          </a:prstGeom>
          <a:ln>
            <a:solidFill>
              <a:schemeClr val="accent5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marL="185738" lvl="0" indent="-185738" algn="just">
              <a:spcAft>
                <a:spcPts val="0"/>
              </a:spcAft>
              <a:buFont typeface="Courier New" panose="02070309020205020404" pitchFamily="49" charset="0"/>
              <a:buChar char="o"/>
              <a:tabLst>
                <a:tab pos="630555" algn="l"/>
              </a:tabLst>
            </a:pPr>
            <a:r>
              <a:rPr lang="ru-RU" dirty="0">
                <a:solidFill>
                  <a:srgbClr val="000000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Все лица, прибывшие из-за рубежа, подлежат изоляции на 2 суток в карантинном стационаре для проведения лабораторного обследования на COVID-19 согласно пункту 1 настоящего постановления.  После получения результатов лабораторного обследования на COVID-19 лица, с положительным результатом переводятся в инфекционный стационар   для лечения, лица с отрицательным результатом на COVID-19 – изолируются на дому (домашний карантин) в течение 12 суток.  </a:t>
            </a:r>
            <a:endParaRPr lang="ru-RU" dirty="0">
              <a:effectLst/>
              <a:latin typeface="Arial Narrow" panose="020B0606020202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33351" y="787514"/>
            <a:ext cx="11868149" cy="40011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ru-RU" sz="2000" b="1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Близкие и потенциальные контакты подлежат карантинизации:</a:t>
            </a:r>
            <a:endParaRPr lang="ru-RU" sz="2000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33352" y="1222970"/>
            <a:ext cx="5038724" cy="1200329"/>
          </a:xfrm>
          <a:prstGeom prst="rect">
            <a:avLst/>
          </a:prstGeom>
          <a:ln>
            <a:solidFill>
              <a:schemeClr val="accent5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marL="185738" lvl="0" indent="-185738" algn="just"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ru-RU" dirty="0">
                <a:solidFill>
                  <a:srgbClr val="000000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Близкие контакты случая COVID-19 помещаются в карантинный стационар (изолятор), за исключением членов одной семьи, проживающих в одном жилище. </a:t>
            </a:r>
            <a:endParaRPr lang="ru-RU" sz="1400" dirty="0">
              <a:latin typeface="Arial Narrow" panose="020B0606020202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33352" y="2593592"/>
            <a:ext cx="5038724" cy="923330"/>
          </a:xfrm>
          <a:prstGeom prst="rect">
            <a:avLst/>
          </a:prstGeom>
          <a:ln>
            <a:solidFill>
              <a:schemeClr val="accent5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marL="185738" lvl="0" indent="-185738" algn="just"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ru-RU" dirty="0">
                <a:solidFill>
                  <a:srgbClr val="000000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Близкие контакты случая COVID-19, являющиеся членами одной семьи, проживающие совместно подлежат домашнему карантину. </a:t>
            </a:r>
            <a:endParaRPr lang="ru-RU" sz="1400" dirty="0">
              <a:latin typeface="Arial Narrow" panose="020B0606020202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32" name="Прямая соединительная линия 31"/>
          <p:cNvCxnSpPr/>
          <p:nvPr/>
        </p:nvCxnSpPr>
        <p:spPr>
          <a:xfrm flipH="1">
            <a:off x="465534" y="3599178"/>
            <a:ext cx="11121629" cy="5008"/>
          </a:xfrm>
          <a:prstGeom prst="line">
            <a:avLst/>
          </a:prstGeom>
          <a:ln w="28575">
            <a:prstDash val="lgDash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1" name="Прямоугольник 10"/>
          <p:cNvSpPr/>
          <p:nvPr/>
        </p:nvSpPr>
        <p:spPr>
          <a:xfrm>
            <a:off x="6243638" y="6816481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spcAft>
                <a:spcPts val="0"/>
              </a:spcAft>
            </a:pP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sz="1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5" name="Прямоугольник 34"/>
          <p:cNvSpPr/>
          <p:nvPr/>
        </p:nvSpPr>
        <p:spPr>
          <a:xfrm>
            <a:off x="130976" y="3673960"/>
            <a:ext cx="11870524" cy="40011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ru-RU" sz="2000" b="1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  <a:ea typeface="Times New Roman" panose="02020603050405020304" pitchFamily="18" charset="0"/>
              </a:rPr>
              <a:t>Порядок транспортировки контактных лиц</a:t>
            </a:r>
            <a:endParaRPr lang="ru-RU" sz="2000" dirty="0">
              <a:solidFill>
                <a:schemeClr val="accent5">
                  <a:lumMod val="50000"/>
                </a:schemeClr>
              </a:solidFill>
              <a:latin typeface="Arial Narrow" panose="020B0606020202030204" pitchFamily="34" charset="0"/>
            </a:endParaRPr>
          </a:p>
        </p:txBody>
      </p:sp>
      <p:sp>
        <p:nvSpPr>
          <p:cNvPr id="36" name="Прямоугольник 35"/>
          <p:cNvSpPr/>
          <p:nvPr/>
        </p:nvSpPr>
        <p:spPr>
          <a:xfrm>
            <a:off x="128594" y="4091714"/>
            <a:ext cx="10585126" cy="646331"/>
          </a:xfrm>
          <a:prstGeom prst="rect">
            <a:avLst/>
          </a:prstGeom>
          <a:ln>
            <a:solidFill>
              <a:schemeClr val="accent5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marL="85725" indent="-85725" algn="just"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ru-RU" dirty="0">
                <a:solidFill>
                  <a:srgbClr val="000000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лица, имевшие потенциальный контакт с клиническими проявлениями направляются в провизорный стационар машиной СМП.</a:t>
            </a:r>
            <a:endParaRPr lang="ru-RU" sz="1400" dirty="0">
              <a:latin typeface="Arial Narrow" panose="020B0606020202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7" name="Прямоугольник 36"/>
          <p:cNvSpPr/>
          <p:nvPr/>
        </p:nvSpPr>
        <p:spPr>
          <a:xfrm>
            <a:off x="128594" y="4783930"/>
            <a:ext cx="10585126" cy="646331"/>
          </a:xfrm>
          <a:prstGeom prst="rect">
            <a:avLst/>
          </a:prstGeom>
          <a:ln>
            <a:solidFill>
              <a:schemeClr val="accent5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marL="85725" indent="-85725" algn="just"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ru-RU" dirty="0">
                <a:solidFill>
                  <a:srgbClr val="000000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лица, имевшие потенциальный контакт, в случаях отсутствия условий к самоизоляции по месту проживания, нахождения, подлежат транспортировке в карантинный стационар.  </a:t>
            </a:r>
            <a:endParaRPr lang="ru-RU" sz="1400" dirty="0">
              <a:latin typeface="Arial Narrow" panose="020B0606020202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8" name="Прямоугольник 37"/>
          <p:cNvSpPr/>
          <p:nvPr/>
        </p:nvSpPr>
        <p:spPr>
          <a:xfrm>
            <a:off x="128594" y="5472057"/>
            <a:ext cx="10585126" cy="923330"/>
          </a:xfrm>
          <a:prstGeom prst="rect">
            <a:avLst/>
          </a:prstGeom>
          <a:ln>
            <a:solidFill>
              <a:schemeClr val="accent5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marL="85725" indent="-85725" algn="just"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ru-RU" dirty="0">
                <a:solidFill>
                  <a:srgbClr val="000000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транспортировка контактных лиц в карантин осуществляется спец. транспортом, желательно с изоляцией водительской кабины от салона, оснащается распылителем, инвентарем и средствами для дезинфекции, запасом защитных масок для контактных, одноразовых средств для сбора медицинских отходов. </a:t>
            </a:r>
            <a:endParaRPr lang="ru-RU" sz="1400" dirty="0">
              <a:latin typeface="Arial Narrow" panose="020B0606020202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9" name="Прямоугольник 38"/>
          <p:cNvSpPr/>
          <p:nvPr/>
        </p:nvSpPr>
        <p:spPr>
          <a:xfrm>
            <a:off x="128594" y="6453530"/>
            <a:ext cx="10585126" cy="646331"/>
          </a:xfrm>
          <a:prstGeom prst="rect">
            <a:avLst/>
          </a:prstGeom>
          <a:ln>
            <a:solidFill>
              <a:schemeClr val="accent5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marL="85725" indent="-85725" algn="just"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ru-RU" dirty="0">
                <a:solidFill>
                  <a:srgbClr val="000000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мед. работники, водитель спец. транспортного средства работают в СИЗ в комплекте с очками, респираторами-масками типа N95, обеспечиваются индивидуальными антисептиками.</a:t>
            </a:r>
            <a:endParaRPr lang="ru-RU" sz="1400" dirty="0">
              <a:latin typeface="Arial Narrow" panose="020B0606020202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5" name="Рисунок 1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11053711" y="5689070"/>
            <a:ext cx="945936" cy="945936"/>
          </a:xfrm>
          <a:prstGeom prst="rect">
            <a:avLst/>
          </a:prstGeom>
          <a:noFill/>
        </p:spPr>
      </p:pic>
      <p:pic>
        <p:nvPicPr>
          <p:cNvPr id="16" name="Рисунок 1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97584" y="4334590"/>
            <a:ext cx="839737" cy="839737"/>
          </a:xfrm>
          <a:prstGeom prst="rect">
            <a:avLst/>
          </a:prstGeom>
        </p:spPr>
      </p:pic>
      <p:sp>
        <p:nvSpPr>
          <p:cNvPr id="17" name="TextBox 16"/>
          <p:cNvSpPr txBox="1"/>
          <p:nvPr/>
        </p:nvSpPr>
        <p:spPr>
          <a:xfrm>
            <a:off x="11773296" y="6829981"/>
            <a:ext cx="418704" cy="369332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txBody>
          <a:bodyPr wrap="none" rtlCol="0">
            <a:spAutoFit/>
          </a:bodyPr>
          <a:lstStyle/>
          <a:p>
            <a:r>
              <a:rPr lang="kk-KZ" dirty="0"/>
              <a:t>20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2959648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6787" y="471488"/>
            <a:ext cx="1347788" cy="467371"/>
          </a:xfrm>
        </p:spPr>
        <p:txBody>
          <a:bodyPr>
            <a:normAutofit fontScale="90000"/>
          </a:bodyPr>
          <a:lstStyle/>
          <a:p>
            <a:pPr>
              <a:lnSpc>
                <a:spcPct val="100000"/>
              </a:lnSpc>
            </a:pPr>
            <a:br>
              <a:rPr lang="kk-KZ" dirty="0"/>
            </a:br>
            <a:br>
              <a:rPr lang="ru-RU" sz="3600" dirty="0"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dirty="0"/>
            </a:b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0" y="0"/>
            <a:ext cx="12192000" cy="461665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solidFill>
                  <a:schemeClr val="bg1"/>
                </a:solidFill>
                <a:latin typeface="Arial Narrow" panose="020B0606020202030204" pitchFamily="34" charset="0"/>
              </a:rPr>
              <a:t>Алгоритм захоронения трупов людей, умерших от  COVID-19</a:t>
            </a:r>
            <a:endParaRPr lang="ru-RU" sz="2400" dirty="0">
              <a:solidFill>
                <a:schemeClr val="bg1"/>
              </a:solidFill>
              <a:latin typeface="Arial Narrow" panose="020B060602020203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71460" y="461665"/>
            <a:ext cx="11872904" cy="175432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marL="285750" indent="-285750" algn="just"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270510" algn="l"/>
                <a:tab pos="581660" algn="l"/>
                <a:tab pos="8102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ru-RU" dirty="0">
                <a:solidFill>
                  <a:srgbClr val="000000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 </a:t>
            </a:r>
            <a:r>
              <a:rPr lang="kk-KZ" dirty="0">
                <a:solidFill>
                  <a:srgbClr val="000000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выявлении</a:t>
            </a:r>
            <a:r>
              <a:rPr lang="ru-RU" dirty="0">
                <a:solidFill>
                  <a:srgbClr val="000000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случая смерти человека с подозрением на COVID-19 эпидемиологическое обследование и другие мероприятия, связанные с данным, случаем проводятся немедленно после выявления трупа с соблюдением требований противоэпидемического режима.</a:t>
            </a:r>
            <a:endParaRPr lang="ru-RU" sz="1400" dirty="0">
              <a:latin typeface="Arial Narrow" panose="020B0606020202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270510" algn="l"/>
                <a:tab pos="581660" algn="l"/>
                <a:tab pos="8102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ru-RU" dirty="0">
                <a:solidFill>
                  <a:srgbClr val="000000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 лабораторном подтверждении диагноза COVID-19 тело умершего не подвергается вскрытию и не выдается родственникам. </a:t>
            </a:r>
            <a:endParaRPr lang="ru-RU" sz="1400" dirty="0">
              <a:latin typeface="Arial Narrow" panose="020B0606020202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270510" algn="l"/>
                <a:tab pos="581660" algn="l"/>
                <a:tab pos="8102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ru-RU" dirty="0">
                <a:solidFill>
                  <a:srgbClr val="000000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Тело умершего с подозрением на COVID-19 до получения результатов лабораторного исследования родственникам не выдается</a:t>
            </a:r>
            <a:r>
              <a:rPr lang="kk-KZ" dirty="0">
                <a:solidFill>
                  <a:srgbClr val="000000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dirty="0">
                <a:solidFill>
                  <a:srgbClr val="000000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1400" dirty="0">
              <a:effectLst/>
              <a:latin typeface="Arial Narrow" panose="020B0606020202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157202" y="2274569"/>
            <a:ext cx="11872904" cy="646331"/>
          </a:xfrm>
          <a:prstGeom prst="rect">
            <a:avLst/>
          </a:prstGeom>
          <a:ln>
            <a:solidFill>
              <a:schemeClr val="accent5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dirty="0">
                <a:solidFill>
                  <a:srgbClr val="000000"/>
                </a:solidFill>
                <a:latin typeface="Arial Narrow" panose="020B0606020202030204" pitchFamily="34" charset="0"/>
                <a:ea typeface="Times New Roman" panose="02020603050405020304" pitchFamily="18" charset="0"/>
              </a:rPr>
              <a:t>Все лица, действия которых связаны с осмотром, транспортировкой, работой и обслуживанием трупов больных (с подозрением на) COVID-19, используют СИЗ</a:t>
            </a:r>
            <a:endParaRPr lang="ru-RU" dirty="0">
              <a:latin typeface="Arial Narrow" panose="020B0606020202030204" pitchFamily="34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152400" y="2957408"/>
            <a:ext cx="11877706" cy="646331"/>
          </a:xfrm>
          <a:prstGeom prst="rect">
            <a:avLst/>
          </a:prstGeom>
          <a:ln>
            <a:solidFill>
              <a:schemeClr val="accent5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dirty="0">
                <a:solidFill>
                  <a:srgbClr val="000000"/>
                </a:solidFill>
                <a:latin typeface="Arial Narrow" panose="020B0606020202030204" pitchFamily="34" charset="0"/>
                <a:ea typeface="Times New Roman" panose="02020603050405020304" pitchFamily="18" charset="0"/>
              </a:rPr>
              <a:t>Перед проведением подготовки к погребению тела умершего от COVID-19 необходимо на лицо (дыхательные пути) умершего положить обильно смоченную в </a:t>
            </a:r>
            <a:r>
              <a:rPr lang="ru-RU" dirty="0" err="1">
                <a:solidFill>
                  <a:srgbClr val="000000"/>
                </a:solidFill>
                <a:latin typeface="Arial Narrow" panose="020B0606020202030204" pitchFamily="34" charset="0"/>
                <a:ea typeface="Times New Roman" panose="02020603050405020304" pitchFamily="18" charset="0"/>
              </a:rPr>
              <a:t>вирулицидном</a:t>
            </a:r>
            <a:r>
              <a:rPr lang="ru-RU" dirty="0">
                <a:solidFill>
                  <a:srgbClr val="000000"/>
                </a:solidFill>
                <a:latin typeface="Arial Narrow" panose="020B0606020202030204" pitchFamily="34" charset="0"/>
                <a:ea typeface="Times New Roman" panose="02020603050405020304" pitchFamily="18" charset="0"/>
              </a:rPr>
              <a:t> (бактерицидном) средстве маску (салфетку)</a:t>
            </a:r>
            <a:endParaRPr lang="ru-RU" dirty="0">
              <a:latin typeface="Arial Narrow" panose="020B0606020202030204" pitchFamily="34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152401" y="3640247"/>
            <a:ext cx="11877705" cy="369332"/>
          </a:xfrm>
          <a:prstGeom prst="rect">
            <a:avLst/>
          </a:prstGeom>
          <a:ln>
            <a:solidFill>
              <a:schemeClr val="accent5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dirty="0">
                <a:solidFill>
                  <a:srgbClr val="000000"/>
                </a:solidFill>
                <a:latin typeface="Arial Narrow" panose="020B0606020202030204" pitchFamily="34" charset="0"/>
                <a:ea typeface="Times New Roman" panose="02020603050405020304" pitchFamily="18" charset="0"/>
              </a:rPr>
              <a:t>При захоронении без гроба (по нац. обычаям) омовение трупа больного, умершего от COVID-19, проводится в прозектуре. </a:t>
            </a:r>
            <a:endParaRPr lang="ru-RU" dirty="0">
              <a:latin typeface="Arial Narrow" panose="020B0606020202030204" pitchFamily="34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157202" y="4051622"/>
            <a:ext cx="11872904" cy="1200329"/>
          </a:xfrm>
          <a:prstGeom prst="rect">
            <a:avLst/>
          </a:prstGeom>
          <a:ln>
            <a:solidFill>
              <a:schemeClr val="accent5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marL="285750" indent="-285750" algn="just"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270510" algn="l"/>
                <a:tab pos="810260" algn="l"/>
              </a:tabLst>
            </a:pPr>
            <a:r>
              <a:rPr lang="ru-RU" dirty="0">
                <a:solidFill>
                  <a:srgbClr val="000000"/>
                </a:solidFill>
                <a:latin typeface="Arial Narrow" panose="020B0606020202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При захоронении с гробом (по нац. обычаям) тело умершего заворачивают в ткань, которая пропитывается соответствующим </a:t>
            </a:r>
            <a:r>
              <a:rPr lang="ru-RU" dirty="0" err="1">
                <a:solidFill>
                  <a:srgbClr val="000000"/>
                </a:solidFill>
                <a:latin typeface="Arial Narrow" panose="020B0606020202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вирулицидным</a:t>
            </a:r>
            <a:r>
              <a:rPr lang="ru-RU" dirty="0">
                <a:solidFill>
                  <a:srgbClr val="000000"/>
                </a:solidFill>
                <a:latin typeface="Arial Narrow" panose="020B0606020202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(бактерицидным) дезинфицирующим раствором в концентрации согласно инструкции используемого препарата.</a:t>
            </a:r>
            <a:r>
              <a:rPr lang="kk-KZ" dirty="0">
                <a:solidFill>
                  <a:srgbClr val="000000"/>
                </a:solidFill>
                <a:latin typeface="Arial Narrow" panose="020B0606020202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Затем тело оборачивается полиэтиленовой пленкой</a:t>
            </a:r>
            <a:r>
              <a:rPr lang="ru-RU" dirty="0">
                <a:solidFill>
                  <a:srgbClr val="000000"/>
                </a:solidFill>
                <a:latin typeface="Arial Narrow" panose="020B0606020202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и повторно заворачивается в плотную ткань. Тело умершего от COVID-19 к месту погребения перевозится в металлическом или плотно закрытом деревянном гробу. </a:t>
            </a:r>
            <a:endParaRPr lang="ru-RU" sz="1400" dirty="0">
              <a:effectLst/>
              <a:latin typeface="Arial Narrow" panose="020B0606020202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164331" y="5281574"/>
            <a:ext cx="11865775" cy="923330"/>
          </a:xfrm>
          <a:prstGeom prst="rect">
            <a:avLst/>
          </a:prstGeom>
          <a:ln>
            <a:solidFill>
              <a:schemeClr val="accent5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marL="285750" indent="-285750" algn="just"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810260" algn="l"/>
              </a:tabLst>
            </a:pPr>
            <a:r>
              <a:rPr lang="ru-RU" dirty="0">
                <a:solidFill>
                  <a:srgbClr val="000000"/>
                </a:solidFill>
                <a:latin typeface="Arial Narrow" panose="020B0606020202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Для соблюдения мер биобезопасности при перевозке и погребении трупа комплектуется группа захоронения, включающая не менее 5-7 чел., которых должны сопровождать специалисты </a:t>
            </a:r>
            <a:r>
              <a:rPr lang="ru-RU" dirty="0" err="1">
                <a:solidFill>
                  <a:srgbClr val="000000"/>
                </a:solidFill>
                <a:latin typeface="Arial Narrow" panose="020B0606020202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террит</a:t>
            </a:r>
            <a:r>
              <a:rPr lang="ru-RU" dirty="0">
                <a:solidFill>
                  <a:srgbClr val="000000"/>
                </a:solidFill>
                <a:latin typeface="Arial Narrow" panose="020B0606020202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. подразделений ведомства СЭС или противочумных учреждений. </a:t>
            </a:r>
            <a:endParaRPr lang="ru-RU" sz="1400" dirty="0">
              <a:effectLst/>
              <a:latin typeface="Arial Narrow" panose="020B0606020202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157202" y="6234527"/>
            <a:ext cx="11872904" cy="685059"/>
          </a:xfrm>
          <a:prstGeom prst="rect">
            <a:avLst/>
          </a:prstGeom>
          <a:ln>
            <a:solidFill>
              <a:schemeClr val="accent5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marL="371475" indent="-285750" algn="just">
              <a:lnSpc>
                <a:spcPct val="107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dirty="0">
                <a:solidFill>
                  <a:srgbClr val="000000"/>
                </a:solidFill>
                <a:latin typeface="Arial Narrow" panose="020B0606020202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По окончании погребения инструменты, защитная одежда, транспорт обеззараживаются непосредственно в месте захоронения на краю могилы дез. средствами соответствующей концентрации и экспозиции.</a:t>
            </a:r>
            <a:endParaRPr lang="ru-RU" sz="1400" dirty="0">
              <a:latin typeface="Arial Narrow" panose="020B0606020202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1773296" y="6829981"/>
            <a:ext cx="418704" cy="369332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txBody>
          <a:bodyPr wrap="none" rtlCol="0">
            <a:spAutoFit/>
          </a:bodyPr>
          <a:lstStyle/>
          <a:p>
            <a:r>
              <a:rPr lang="kk-KZ" dirty="0"/>
              <a:t>21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2180750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12192000" cy="461665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solidFill>
                  <a:schemeClr val="bg1"/>
                </a:solidFill>
                <a:latin typeface="Arial Narrow" panose="020B0606020202030204" pitchFamily="34" charset="0"/>
              </a:rPr>
              <a:t>Алгоритм тестирования на COVID-19</a:t>
            </a:r>
            <a:endParaRPr lang="ru-RU" sz="2400" dirty="0">
              <a:solidFill>
                <a:schemeClr val="bg1"/>
              </a:solidFill>
              <a:latin typeface="Arial Narrow" panose="020B0606020202030204" pitchFamily="34" charset="0"/>
            </a:endParaRPr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kk-KZ" dirty="0"/>
            </a:br>
            <a:br>
              <a:rPr lang="ru-RU" dirty="0"/>
            </a:b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154033" y="475163"/>
            <a:ext cx="11795361" cy="38869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 marL="342900" lvl="0" indent="-342900" algn="ctr">
              <a:lnSpc>
                <a:spcPct val="107000"/>
              </a:lnSpc>
              <a:spcAft>
                <a:spcPts val="0"/>
              </a:spcAft>
              <a:buFont typeface="+mj-lt"/>
              <a:buAutoNum type="romanUcPeriod"/>
            </a:pPr>
            <a:r>
              <a:rPr lang="ru-RU" b="1" dirty="0">
                <a:solidFill>
                  <a:srgbClr val="FF0000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Экспресс-тестирование</a:t>
            </a:r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1400" dirty="0">
              <a:solidFill>
                <a:srgbClr val="FF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54036" y="920765"/>
            <a:ext cx="3595007" cy="553998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 marL="92075" lvl="0" indent="-92075" algn="just"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630555" algn="l"/>
              </a:tabLst>
            </a:pPr>
            <a:r>
              <a:rPr lang="ru-RU" sz="1500" dirty="0">
                <a:solidFill>
                  <a:srgbClr val="000000"/>
                </a:solidFill>
                <a:latin typeface="Arial Narrow" panose="020B0606020202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направлено на обнаружение антител </a:t>
            </a:r>
            <a:r>
              <a:rPr lang="ru-RU" sz="1500" dirty="0" err="1">
                <a:solidFill>
                  <a:srgbClr val="000000"/>
                </a:solidFill>
                <a:latin typeface="Arial Narrow" panose="020B0606020202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IgM</a:t>
            </a:r>
            <a:r>
              <a:rPr lang="ru-RU" sz="1500" dirty="0">
                <a:solidFill>
                  <a:srgbClr val="000000"/>
                </a:solidFill>
                <a:latin typeface="Arial Narrow" panose="020B0606020202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kk-KZ" sz="1500" dirty="0">
                <a:solidFill>
                  <a:srgbClr val="000000"/>
                </a:solidFill>
                <a:latin typeface="Arial Narrow" panose="020B0606020202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и </a:t>
            </a:r>
            <a:r>
              <a:rPr lang="ru-RU" sz="1500" dirty="0" err="1">
                <a:solidFill>
                  <a:srgbClr val="000000"/>
                </a:solidFill>
                <a:latin typeface="Arial Narrow" panose="020B0606020202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IgG</a:t>
            </a:r>
            <a:r>
              <a:rPr lang="ru-RU" sz="1500" dirty="0">
                <a:solidFill>
                  <a:srgbClr val="000000"/>
                </a:solidFill>
                <a:latin typeface="Arial Narrow" panose="020B0606020202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kk-KZ" sz="1500" dirty="0">
                <a:solidFill>
                  <a:srgbClr val="000000"/>
                </a:solidFill>
                <a:latin typeface="Arial Narrow" panose="020B0606020202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в крови человека</a:t>
            </a:r>
            <a:r>
              <a:rPr lang="ru-RU" sz="1500" dirty="0">
                <a:solidFill>
                  <a:srgbClr val="000000"/>
                </a:solidFill>
                <a:latin typeface="Arial Narrow" panose="020B0606020202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. </a:t>
            </a:r>
            <a:endParaRPr lang="ru-RU" sz="1500" dirty="0">
              <a:effectLst/>
              <a:latin typeface="Arial Narrow" panose="020B0606020202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54032" y="1606158"/>
            <a:ext cx="3595007" cy="553998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 marL="92075" indent="-92075" algn="just">
              <a:buFont typeface="Arial" panose="020B0604020202020204" pitchFamily="34" charset="0"/>
              <a:buChar char="•"/>
            </a:pPr>
            <a:r>
              <a:rPr lang="ru-RU" sz="1500" dirty="0">
                <a:solidFill>
                  <a:srgbClr val="000000"/>
                </a:solidFill>
                <a:latin typeface="Arial Narrow" panose="020B0606020202030204" pitchFamily="34" charset="0"/>
                <a:ea typeface="Times New Roman" panose="02020603050405020304" pitchFamily="18" charset="0"/>
              </a:rPr>
              <a:t>в качестве биоматериала для тестирования используется капиллярная кровь</a:t>
            </a:r>
            <a:endParaRPr lang="ru-RU" sz="1500" dirty="0">
              <a:latin typeface="Arial Narrow" panose="020B0606020202030204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154033" y="2235939"/>
            <a:ext cx="3595007" cy="553998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 marL="92075" indent="-92075" algn="just">
              <a:buFont typeface="Arial" panose="020B0604020202020204" pitchFamily="34" charset="0"/>
              <a:buChar char="•"/>
            </a:pPr>
            <a:r>
              <a:rPr lang="ru-RU" sz="1500" dirty="0">
                <a:solidFill>
                  <a:srgbClr val="000000"/>
                </a:solidFill>
                <a:latin typeface="Arial Narrow" panose="020B0606020202030204" pitchFamily="34" charset="0"/>
                <a:ea typeface="Times New Roman" panose="02020603050405020304" pitchFamily="18" charset="0"/>
              </a:rPr>
              <a:t>проводят обученные специалисты-лаборанты</a:t>
            </a:r>
            <a:endParaRPr lang="ru-RU" sz="1500" dirty="0">
              <a:latin typeface="Arial Narrow" panose="020B0606020202030204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154032" y="2898263"/>
            <a:ext cx="3595007" cy="784830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 marL="92075" lvl="0" indent="-92075" algn="just"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630555" algn="l"/>
              </a:tabLst>
            </a:pPr>
            <a:r>
              <a:rPr lang="kk-KZ" sz="1500" b="1" dirty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преимущества</a:t>
            </a:r>
            <a:r>
              <a:rPr lang="kk-KZ" sz="1500" dirty="0">
                <a:solidFill>
                  <a:srgbClr val="000000"/>
                </a:solidFill>
                <a:latin typeface="Arial Narrow" panose="020B0606020202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: простота использования, быстрота получения результатов (до 15 минут).</a:t>
            </a:r>
            <a:endParaRPr lang="ru-RU" sz="1500" dirty="0">
              <a:effectLst/>
              <a:latin typeface="Arial Narrow" panose="020B0606020202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3873767" y="914851"/>
            <a:ext cx="4609095" cy="280923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txBody>
          <a:bodyPr wrap="square">
            <a:spAutoFit/>
          </a:bodyPr>
          <a:lstStyle/>
          <a:p>
            <a:pPr lvl="0" algn="just">
              <a:lnSpc>
                <a:spcPct val="107000"/>
              </a:lnSpc>
              <a:spcAft>
                <a:spcPts val="0"/>
              </a:spcAft>
              <a:tabLst>
                <a:tab pos="630555" algn="l"/>
              </a:tabLst>
            </a:pPr>
            <a:r>
              <a:rPr lang="ru-RU" sz="1500" b="1" dirty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Лица, подлежащие экспресс-тестированию на COVID-19: </a:t>
            </a:r>
          </a:p>
          <a:p>
            <a:pPr marL="92075" lvl="0" indent="-92075" algn="just">
              <a:lnSpc>
                <a:spcPct val="107000"/>
              </a:lnSpc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630555" algn="l"/>
              </a:tabLst>
            </a:pPr>
            <a:r>
              <a:rPr lang="ru-RU" sz="1500" dirty="0">
                <a:solidFill>
                  <a:srgbClr val="000000"/>
                </a:solidFill>
                <a:latin typeface="Arial Narrow" panose="020B0606020202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мед. работники с повышенным риском заражения COVID-19;</a:t>
            </a:r>
            <a:endParaRPr lang="ru-RU" sz="1500" dirty="0">
              <a:latin typeface="Arial Narrow" panose="020B0606020202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marL="92075" lvl="0" indent="-92075" algn="just">
              <a:lnSpc>
                <a:spcPct val="107000"/>
              </a:lnSpc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630555" algn="l"/>
              </a:tabLst>
            </a:pPr>
            <a:r>
              <a:rPr lang="ru-RU" sz="1500" dirty="0">
                <a:solidFill>
                  <a:srgbClr val="000000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больные с заболеваниями органов дыхания, находящиеся на ДУ;</a:t>
            </a:r>
            <a:endParaRPr lang="ru-RU" sz="1500" dirty="0">
              <a:latin typeface="Arial Narrow" panose="020B0606020202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07000"/>
              </a:lnSpc>
              <a:spcAft>
                <a:spcPts val="0"/>
              </a:spcAft>
              <a:tabLst>
                <a:tab pos="630555" algn="l"/>
              </a:tabLst>
            </a:pPr>
            <a:r>
              <a:rPr lang="ru-RU" sz="1500" dirty="0">
                <a:solidFill>
                  <a:srgbClr val="000000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больные с пневмониями в возрасте 30 лет и старше;</a:t>
            </a:r>
            <a:endParaRPr lang="ru-RU" sz="1500" dirty="0">
              <a:latin typeface="Arial Narrow" panose="020B0606020202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2075" lvl="0" indent="-92075" algn="just">
              <a:lnSpc>
                <a:spcPct val="107000"/>
              </a:lnSpc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630555" algn="l"/>
              </a:tabLst>
            </a:pPr>
            <a:r>
              <a:rPr lang="ru-RU" sz="1500" dirty="0">
                <a:solidFill>
                  <a:srgbClr val="000000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лица перед выходом из стационарного и домашнего карантина (близкие и потенциальные контакты); </a:t>
            </a:r>
            <a:endParaRPr lang="ru-RU" sz="1500" dirty="0">
              <a:latin typeface="Arial Narrow" panose="020B0606020202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2075" lvl="0" indent="-92075" algn="just">
              <a:lnSpc>
                <a:spcPct val="107000"/>
              </a:lnSpc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630555" algn="l"/>
              </a:tabLst>
            </a:pPr>
            <a:r>
              <a:rPr lang="ru-RU" sz="1500" dirty="0">
                <a:solidFill>
                  <a:srgbClr val="000000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больные с респираторными симптомами;</a:t>
            </a:r>
            <a:endParaRPr lang="ru-RU" sz="1500" dirty="0">
              <a:latin typeface="Arial Narrow" panose="020B0606020202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2075" lvl="0" indent="-92075" algn="just">
              <a:lnSpc>
                <a:spcPct val="107000"/>
              </a:lnSpc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630555" algn="l"/>
              </a:tabLst>
            </a:pPr>
            <a:r>
              <a:rPr lang="ru-RU" sz="1500" dirty="0">
                <a:solidFill>
                  <a:srgbClr val="000000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лица, из числа ПК, необследованные на COVID-19 в период карантина.</a:t>
            </a:r>
          </a:p>
        </p:txBody>
      </p:sp>
      <p:cxnSp>
        <p:nvCxnSpPr>
          <p:cNvPr id="20" name="Прямая соединительная линия 19"/>
          <p:cNvCxnSpPr/>
          <p:nvPr/>
        </p:nvCxnSpPr>
        <p:spPr>
          <a:xfrm flipH="1">
            <a:off x="535185" y="3861943"/>
            <a:ext cx="11121629" cy="5008"/>
          </a:xfrm>
          <a:prstGeom prst="line">
            <a:avLst/>
          </a:prstGeom>
          <a:ln w="28575">
            <a:prstDash val="lgDash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pic>
        <p:nvPicPr>
          <p:cNvPr id="21" name="Рисунок 20" descr="Картинки по запросу &quot;rapid test covid 19&quot;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146" b="26096"/>
          <a:stretch/>
        </p:blipFill>
        <p:spPr bwMode="auto">
          <a:xfrm>
            <a:off x="8613646" y="1504370"/>
            <a:ext cx="3402578" cy="1451894"/>
          </a:xfrm>
          <a:prstGeom prst="rect">
            <a:avLst/>
          </a:prstGeom>
          <a:noFill/>
          <a:ln>
            <a:solidFill>
              <a:schemeClr val="accent5">
                <a:lumMod val="75000"/>
              </a:schemeClr>
            </a:solidFill>
          </a:ln>
        </p:spPr>
      </p:pic>
      <p:sp>
        <p:nvSpPr>
          <p:cNvPr id="13" name="Прямоугольник 12"/>
          <p:cNvSpPr/>
          <p:nvPr/>
        </p:nvSpPr>
        <p:spPr>
          <a:xfrm>
            <a:off x="8598185" y="785401"/>
            <a:ext cx="3402578" cy="72943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Bef>
                <a:spcPts val="200"/>
              </a:spcBef>
              <a:spcAft>
                <a:spcPts val="0"/>
              </a:spcAft>
            </a:pPr>
            <a:r>
              <a:rPr lang="ru-RU" b="1" dirty="0">
                <a:solidFill>
                  <a:srgbClr val="000000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Интерпретация и действия при получении результата</a:t>
            </a:r>
          </a:p>
        </p:txBody>
      </p:sp>
      <p:sp>
        <p:nvSpPr>
          <p:cNvPr id="24" name="Надпись 2"/>
          <p:cNvSpPr txBox="1">
            <a:spLocks noChangeArrowheads="1"/>
          </p:cNvSpPr>
          <p:nvPr/>
        </p:nvSpPr>
        <p:spPr bwMode="auto">
          <a:xfrm>
            <a:off x="8592124" y="2945643"/>
            <a:ext cx="835926" cy="83493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en-US" sz="1050" dirty="0"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IgM </a:t>
            </a:r>
            <a:r>
              <a:rPr lang="ru-RU" sz="1050" dirty="0"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положит.</a:t>
            </a: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en-US" sz="1050" dirty="0"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IgG</a:t>
            </a:r>
            <a:r>
              <a:rPr lang="ru-RU" sz="1050" dirty="0"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положит</a:t>
            </a:r>
            <a:r>
              <a:rPr lang="ru-RU" sz="105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lnSpc>
                <a:spcPct val="107000"/>
              </a:lnSpc>
              <a:spcAft>
                <a:spcPts val="0"/>
              </a:spcAft>
            </a:pPr>
            <a:endParaRPr lang="ru-RU" sz="105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Надпись 2"/>
          <p:cNvSpPr txBox="1">
            <a:spLocks noChangeArrowheads="1"/>
          </p:cNvSpPr>
          <p:nvPr/>
        </p:nvSpPr>
        <p:spPr bwMode="auto">
          <a:xfrm>
            <a:off x="9447945" y="2941699"/>
            <a:ext cx="784842" cy="838873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en-US" sz="1050" dirty="0"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IgM </a:t>
            </a:r>
            <a:r>
              <a:rPr lang="ru-RU" sz="1050" dirty="0" err="1"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отрицат</a:t>
            </a:r>
            <a:r>
              <a:rPr lang="ru-RU" sz="1050" dirty="0"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en-US" sz="1050" dirty="0"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IgG</a:t>
            </a:r>
            <a:r>
              <a:rPr lang="ru-RU" sz="1050" dirty="0"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положит</a:t>
            </a:r>
            <a:r>
              <a:rPr lang="ru-RU" sz="500" dirty="0"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900" dirty="0">
              <a:effectLst/>
              <a:latin typeface="Arial Narrow" panose="020B0606020202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Надпись 2"/>
          <p:cNvSpPr txBox="1">
            <a:spLocks noChangeArrowheads="1"/>
          </p:cNvSpPr>
          <p:nvPr/>
        </p:nvSpPr>
        <p:spPr bwMode="auto">
          <a:xfrm>
            <a:off x="10299473" y="2939603"/>
            <a:ext cx="765952" cy="840969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en-US" sz="1050" dirty="0"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IgM </a:t>
            </a:r>
            <a:r>
              <a:rPr lang="ru-RU" sz="1050" dirty="0"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положит.</a:t>
            </a: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en-US" sz="1050" dirty="0"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IgG</a:t>
            </a:r>
            <a:r>
              <a:rPr lang="ru-RU" sz="1050" dirty="0"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50" dirty="0" err="1"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отрицат</a:t>
            </a:r>
            <a:r>
              <a:rPr lang="ru-RU" sz="900" dirty="0"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27" name="Надпись 2"/>
          <p:cNvSpPr txBox="1">
            <a:spLocks noChangeArrowheads="1"/>
          </p:cNvSpPr>
          <p:nvPr/>
        </p:nvSpPr>
        <p:spPr bwMode="auto">
          <a:xfrm>
            <a:off x="11273831" y="2945643"/>
            <a:ext cx="726932" cy="834929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en-US" sz="1050" dirty="0"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IgM </a:t>
            </a:r>
            <a:r>
              <a:rPr lang="ru-RU" sz="1050" dirty="0" err="1"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отрицат</a:t>
            </a:r>
            <a:r>
              <a:rPr lang="ru-RU" sz="1050" dirty="0"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en-US" sz="1050" dirty="0"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IgG</a:t>
            </a:r>
            <a:r>
              <a:rPr lang="ru-RU" sz="1050" dirty="0"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50" dirty="0" err="1"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отрицат</a:t>
            </a:r>
            <a:r>
              <a:rPr lang="ru-RU" sz="1050" dirty="0"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33" name="Прямоугольник 32"/>
          <p:cNvSpPr/>
          <p:nvPr/>
        </p:nvSpPr>
        <p:spPr>
          <a:xfrm>
            <a:off x="154032" y="3948321"/>
            <a:ext cx="5789568" cy="3077766"/>
          </a:xfrm>
          <a:prstGeom prst="rect">
            <a:avLst/>
          </a:prstGeom>
          <a:ln>
            <a:solidFill>
              <a:schemeClr val="accent5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ru-RU" b="1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+результат экспресс-теста </a:t>
            </a:r>
            <a:r>
              <a:rPr lang="ru-RU" b="1" dirty="0" err="1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IgM</a:t>
            </a:r>
            <a:r>
              <a:rPr lang="ru-RU" b="1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:</a:t>
            </a:r>
          </a:p>
          <a:p>
            <a:pPr algn="just"/>
            <a:r>
              <a:rPr lang="ru-RU" sz="1600" dirty="0">
                <a:latin typeface="Arial Narrow" panose="020B0606020202030204" pitchFamily="34" charset="0"/>
              </a:rPr>
              <a:t>1) оповещает тестируемое лицо, о наличии подозрения на COVID-19, проводится повторно;  </a:t>
            </a:r>
          </a:p>
          <a:p>
            <a:pPr algn="just"/>
            <a:r>
              <a:rPr lang="ru-RU" sz="1600" dirty="0">
                <a:latin typeface="Arial Narrow" panose="020B0606020202030204" pitchFamily="34" charset="0"/>
              </a:rPr>
              <a:t>2) при получении </a:t>
            </a:r>
            <a:r>
              <a:rPr lang="ru-RU" sz="1600" b="1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повторного +</a:t>
            </a:r>
            <a:r>
              <a:rPr lang="ru-RU" sz="1600" b="1" dirty="0" err="1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IgM</a:t>
            </a:r>
            <a:r>
              <a:rPr lang="ru-RU" sz="1600" b="1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ru-RU" sz="1600" dirty="0">
                <a:latin typeface="Arial Narrow" panose="020B0606020202030204" pitchFamily="34" charset="0"/>
              </a:rPr>
              <a:t>мед. работник извещает руководителя и врача-эпидемиолога МО, обеспечивает больного одноразовой маской и ограничивает его контакты с окружающими;</a:t>
            </a:r>
          </a:p>
          <a:p>
            <a:pPr algn="just"/>
            <a:r>
              <a:rPr lang="ru-RU" sz="1600" dirty="0">
                <a:latin typeface="Arial Narrow" panose="020B0606020202030204" pitchFamily="34" charset="0"/>
              </a:rPr>
              <a:t>3) врач-эпидемиолог/руководитель МО оповещает в течении 2 ч. с момента получения + результата согласно схемы оповещения </a:t>
            </a:r>
            <a:r>
              <a:rPr lang="ru-RU" sz="1600" dirty="0" err="1">
                <a:latin typeface="Arial Narrow" panose="020B0606020202030204" pitchFamily="34" charset="0"/>
              </a:rPr>
              <a:t>терр</a:t>
            </a:r>
            <a:r>
              <a:rPr lang="ru-RU" sz="1600" dirty="0">
                <a:latin typeface="Arial Narrow" panose="020B0606020202030204" pitchFamily="34" charset="0"/>
              </a:rPr>
              <a:t>. управление ДККБТУ МЗ РК с подачей экстренного извещения(ф№90\у)</a:t>
            </a:r>
          </a:p>
          <a:p>
            <a:pPr algn="just"/>
            <a:r>
              <a:rPr lang="ru-RU" sz="1600" dirty="0">
                <a:latin typeface="Arial Narrow" panose="020B0606020202030204" pitchFamily="34" charset="0"/>
              </a:rPr>
              <a:t>4) по распоряжению руководителя МО осуществляется вызов СМП;</a:t>
            </a:r>
          </a:p>
          <a:p>
            <a:pPr algn="just"/>
            <a:r>
              <a:rPr lang="ru-RU" sz="1600" dirty="0">
                <a:latin typeface="Arial Narrow" panose="020B0606020202030204" pitchFamily="34" charset="0"/>
              </a:rPr>
              <a:t>5) после транспортировки больного проводится дезинфекция помещения, проводится замена СИЗ;</a:t>
            </a:r>
          </a:p>
        </p:txBody>
      </p:sp>
      <p:sp>
        <p:nvSpPr>
          <p:cNvPr id="34" name="Прямоугольник 33"/>
          <p:cNvSpPr/>
          <p:nvPr/>
        </p:nvSpPr>
        <p:spPr>
          <a:xfrm>
            <a:off x="6126480" y="3948321"/>
            <a:ext cx="5822914" cy="3077766"/>
          </a:xfrm>
          <a:prstGeom prst="rect">
            <a:avLst/>
          </a:prstGeom>
          <a:ln>
            <a:solidFill>
              <a:schemeClr val="accent5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ru-RU" b="1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+результат экспресс-теста </a:t>
            </a:r>
            <a:r>
              <a:rPr lang="ru-RU" b="1" dirty="0" err="1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IgG</a:t>
            </a:r>
            <a:r>
              <a:rPr lang="ru-RU" b="1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: </a:t>
            </a:r>
          </a:p>
          <a:p>
            <a:pPr algn="just"/>
            <a:r>
              <a:rPr lang="ru-RU" sz="1600" dirty="0">
                <a:latin typeface="Arial Narrow" panose="020B0606020202030204" pitchFamily="34" charset="0"/>
              </a:rPr>
              <a:t>1) при получении +результата экспресс-теста, лабораторный сотрудник сообщает обследованному лицу о наличии подозрения на наличие антител, указывающих на перенесенную инфекцию; </a:t>
            </a:r>
          </a:p>
          <a:p>
            <a:pPr algn="just"/>
            <a:r>
              <a:rPr lang="ru-RU" sz="1600" dirty="0">
                <a:latin typeface="Arial Narrow" panose="020B0606020202030204" pitchFamily="34" charset="0"/>
              </a:rPr>
              <a:t>2) руководитель/врач-эпидемиолог МО, сообщает о результате исследования в  ДККБТУ МЗ и организацию ПМСП;</a:t>
            </a:r>
          </a:p>
          <a:p>
            <a:pPr algn="just"/>
            <a:r>
              <a:rPr lang="ru-RU" sz="1600" dirty="0">
                <a:latin typeface="Arial Narrow" panose="020B0606020202030204" pitchFamily="34" charset="0"/>
              </a:rPr>
              <a:t>3) участковый врач МО  разъясняет пациенту о необходимости изоляции на дому и обеспечивает наблюдение в </a:t>
            </a:r>
            <a:r>
              <a:rPr lang="ru-RU" sz="1600" dirty="0" err="1">
                <a:latin typeface="Arial Narrow" panose="020B0606020202030204" pitchFamily="34" charset="0"/>
              </a:rPr>
              <a:t>теч</a:t>
            </a:r>
            <a:r>
              <a:rPr lang="ru-RU" sz="1600" dirty="0">
                <a:latin typeface="Arial Narrow" panose="020B0606020202030204" pitchFamily="34" charset="0"/>
              </a:rPr>
              <a:t>. 7 дней; </a:t>
            </a:r>
          </a:p>
          <a:p>
            <a:pPr algn="just"/>
            <a:r>
              <a:rPr lang="ru-RU" sz="1600" dirty="0">
                <a:latin typeface="Arial Narrow" panose="020B0606020202030204" pitchFamily="34" charset="0"/>
              </a:rPr>
              <a:t>4) при получении </a:t>
            </a:r>
            <a:r>
              <a:rPr lang="ru-RU" sz="1600" b="1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-результата (</a:t>
            </a:r>
            <a:r>
              <a:rPr lang="ru-RU" sz="1600" b="1" dirty="0" err="1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IgM</a:t>
            </a:r>
            <a:r>
              <a:rPr lang="ru-RU" sz="1600" b="1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 и </a:t>
            </a:r>
            <a:r>
              <a:rPr lang="ru-RU" sz="1600" b="1" dirty="0" err="1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IgG</a:t>
            </a:r>
            <a:r>
              <a:rPr lang="ru-RU" sz="1600" b="1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 не выявлены) </a:t>
            </a:r>
            <a:r>
              <a:rPr lang="ru-RU" sz="1600" dirty="0">
                <a:latin typeface="Arial Narrow" panose="020B0606020202030204" pitchFamily="34" charset="0"/>
              </a:rPr>
              <a:t>обследованному лицу сообщается о высокой вероятности отсутствия COVID-19, не исключающая возможность инфекции в начальной </a:t>
            </a:r>
            <a:r>
              <a:rPr lang="ru-RU" sz="1600" dirty="0" err="1">
                <a:latin typeface="Arial Narrow" panose="020B0606020202030204" pitchFamily="34" charset="0"/>
              </a:rPr>
              <a:t>досимптомной</a:t>
            </a:r>
            <a:r>
              <a:rPr lang="ru-RU" sz="1600" dirty="0">
                <a:latin typeface="Arial Narrow" panose="020B0606020202030204" pitchFamily="34" charset="0"/>
              </a:rPr>
              <a:t> фазе до выработки антител.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1806872" y="6829981"/>
            <a:ext cx="418704" cy="369332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txBody>
          <a:bodyPr wrap="none" rtlCol="0">
            <a:spAutoFit/>
          </a:bodyPr>
          <a:lstStyle/>
          <a:p>
            <a:r>
              <a:rPr lang="kk-KZ" dirty="0"/>
              <a:t>22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7801965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12192000" cy="461665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solidFill>
                  <a:schemeClr val="bg1"/>
                </a:solidFill>
                <a:latin typeface="Arial Narrow" panose="020B0606020202030204" pitchFamily="34" charset="0"/>
              </a:rPr>
              <a:t>Алгоритм тестирования на COVID-19</a:t>
            </a:r>
            <a:endParaRPr lang="ru-RU" sz="2400" dirty="0">
              <a:solidFill>
                <a:schemeClr val="bg1"/>
              </a:solidFill>
              <a:latin typeface="Arial Narrow" panose="020B0606020202030204" pitchFamily="34" charset="0"/>
            </a:endParaRPr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kk-KZ" dirty="0"/>
            </a:br>
            <a:br>
              <a:rPr lang="ru-RU" dirty="0"/>
            </a:b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259080" y="461665"/>
            <a:ext cx="11734800" cy="38869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 indent="450215" algn="ctr">
              <a:lnSpc>
                <a:spcPct val="107000"/>
              </a:lnSpc>
              <a:spcAft>
                <a:spcPts val="0"/>
              </a:spcAft>
            </a:pPr>
            <a:r>
              <a:rPr lang="kk-KZ" b="1" dirty="0">
                <a:solidFill>
                  <a:srgbClr val="FF0000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</a:t>
            </a:r>
            <a:r>
              <a:rPr lang="en-US" b="1" dirty="0">
                <a:solidFill>
                  <a:srgbClr val="FF0000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ru-RU" b="1" dirty="0">
                <a:solidFill>
                  <a:srgbClr val="FF0000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Тестирование методом ПЦР</a:t>
            </a:r>
            <a:endParaRPr lang="ru-RU" sz="1400" dirty="0">
              <a:solidFill>
                <a:srgbClr val="FF0000"/>
              </a:solidFill>
              <a:latin typeface="Arial Narrow" panose="020B0606020202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59080" y="959280"/>
            <a:ext cx="11734800" cy="1277786"/>
          </a:xfrm>
          <a:prstGeom prst="rect">
            <a:avLst/>
          </a:prstGeom>
          <a:ln>
            <a:solidFill>
              <a:schemeClr val="accent5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indent="450215" algn="just">
              <a:lnSpc>
                <a:spcPct val="107000"/>
              </a:lnSpc>
              <a:spcAft>
                <a:spcPts val="0"/>
              </a:spcAft>
            </a:pPr>
            <a:r>
              <a:rPr lang="kk-KZ" dirty="0">
                <a:solidFill>
                  <a:srgbClr val="000000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Лабораторная диагностика COVID-19 проводится методом ПЦР с использованием тест-систем и экспресс определения (скрининговый метод определения (качественный метод)).</a:t>
            </a:r>
            <a:endParaRPr lang="ru-RU" sz="1400" dirty="0">
              <a:latin typeface="Arial Narrow" panose="020B0606020202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07000"/>
              </a:lnSpc>
              <a:spcAft>
                <a:spcPts val="0"/>
              </a:spcAft>
            </a:pPr>
            <a:r>
              <a:rPr lang="kk-KZ" dirty="0">
                <a:solidFill>
                  <a:srgbClr val="000000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Метод ПЦР является наиболее достоверным в диагностике COVID-19 и требует соответствующих условий для работы с </a:t>
            </a:r>
            <a:r>
              <a:rPr lang="ru-RU" dirty="0">
                <a:solidFill>
                  <a:srgbClr val="000000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микроорганизмами II группы патогенности</a:t>
            </a:r>
            <a:r>
              <a:rPr lang="kk-KZ" dirty="0">
                <a:solidFill>
                  <a:srgbClr val="000000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1400" dirty="0">
              <a:effectLst/>
              <a:latin typeface="Arial Narrow" panose="020B0606020202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259080" y="2345985"/>
            <a:ext cx="4297680" cy="332975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indent="92075" algn="just">
              <a:lnSpc>
                <a:spcPct val="107000"/>
              </a:lnSpc>
              <a:spcAft>
                <a:spcPts val="0"/>
              </a:spcAft>
            </a:pPr>
            <a:r>
              <a:rPr lang="ru-RU" b="1" dirty="0">
                <a:solidFill>
                  <a:srgbClr val="000000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Тестированию методом ПЦР подлежат:</a:t>
            </a:r>
            <a:endParaRPr lang="ru-RU" b="1" dirty="0">
              <a:latin typeface="Arial Narrow" panose="020B0606020202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indent="92075" algn="just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kk-KZ" dirty="0">
                <a:solidFill>
                  <a:srgbClr val="000000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</a:t>
            </a:r>
            <a:r>
              <a:rPr lang="ru-RU" dirty="0" err="1">
                <a:solidFill>
                  <a:srgbClr val="000000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ица</a:t>
            </a:r>
            <a:r>
              <a:rPr lang="ru-RU" dirty="0">
                <a:solidFill>
                  <a:srgbClr val="000000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с подозрением на COVID-19; </a:t>
            </a:r>
            <a:endParaRPr lang="ru-RU" dirty="0">
              <a:latin typeface="Arial Narrow" panose="020B0606020202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indent="92075" algn="just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ru-RU" dirty="0">
                <a:solidFill>
                  <a:srgbClr val="000000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лица, отнесенные к близким контактам;</a:t>
            </a:r>
            <a:endParaRPr lang="ru-RU" dirty="0">
              <a:latin typeface="Arial Narrow" panose="020B0606020202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indent="92075" algn="just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ru-RU" dirty="0">
                <a:solidFill>
                  <a:srgbClr val="000000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лица, прибывшие из-за рубежа, помещенные в карантинный стационар; </a:t>
            </a:r>
            <a:endParaRPr lang="ru-RU" dirty="0">
              <a:latin typeface="Arial Narrow" panose="020B0606020202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indent="92075" algn="just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ru-RU" dirty="0">
                <a:solidFill>
                  <a:srgbClr val="000000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мед. работники, имеющие респираторные симптомы;    </a:t>
            </a:r>
            <a:endParaRPr lang="ru-RU" dirty="0">
              <a:latin typeface="Arial Narrow" panose="020B0606020202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indent="92075" algn="just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ru-RU" dirty="0">
                <a:solidFill>
                  <a:srgbClr val="000000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госпитализированные больные с пневмониями, тяжелыми формами ОРВИ;</a:t>
            </a:r>
            <a:endParaRPr lang="ru-RU" dirty="0">
              <a:latin typeface="Arial Narrow" panose="020B0606020202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indent="92075" algn="just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ru-RU" dirty="0">
                <a:solidFill>
                  <a:srgbClr val="000000"/>
                </a:solidFill>
                <a:latin typeface="Arial Narrow" panose="020B0606020202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мед. работники с повышенным риском заражения COVID-19.</a:t>
            </a:r>
            <a:endParaRPr lang="ru-RU" dirty="0">
              <a:latin typeface="Arial Narrow" panose="020B0606020202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678680" y="3877683"/>
            <a:ext cx="7315200" cy="685059"/>
          </a:xfrm>
          <a:prstGeom prst="rect">
            <a:avLst/>
          </a:prstGeom>
          <a:ln>
            <a:solidFill>
              <a:schemeClr val="accent5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marL="92075" indent="-92075" algn="just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ru-RU" dirty="0">
                <a:solidFill>
                  <a:srgbClr val="000000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 начале и в конце рабочего дня в рабочих комнатах проводится обработка столов, приборов, оборудования 70⁰ этиловым спиртом и </a:t>
            </a:r>
            <a:r>
              <a:rPr lang="ru-RU" dirty="0" err="1">
                <a:solidFill>
                  <a:srgbClr val="000000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дез</a:t>
            </a:r>
            <a:r>
              <a:rPr lang="ru-RU" dirty="0">
                <a:solidFill>
                  <a:srgbClr val="000000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средствами</a:t>
            </a:r>
          </a:p>
        </p:txBody>
      </p:sp>
      <p:sp>
        <p:nvSpPr>
          <p:cNvPr id="14" name="Прямоугольник 13"/>
          <p:cNvSpPr/>
          <p:nvPr/>
        </p:nvSpPr>
        <p:spPr>
          <a:xfrm>
            <a:off x="4678680" y="2345985"/>
            <a:ext cx="7315200" cy="685059"/>
          </a:xfrm>
          <a:prstGeom prst="rect">
            <a:avLst/>
          </a:prstGeom>
          <a:ln>
            <a:solidFill>
              <a:schemeClr val="accent5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marL="92075" lvl="0" indent="-92075" algn="just">
              <a:lnSpc>
                <a:spcPct val="107000"/>
              </a:lnSpc>
              <a:spcAft>
                <a:spcPts val="0"/>
              </a:spcAft>
              <a:buSzPts val="1400"/>
              <a:buFont typeface="Wingdings" panose="05000000000000000000" pitchFamily="2" charset="2"/>
              <a:buChar char="Ø"/>
            </a:pPr>
            <a:r>
              <a:rPr lang="kk-KZ" dirty="0">
                <a:solidFill>
                  <a:srgbClr val="000000"/>
                </a:solidFill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в помещениях лабораторий </a:t>
            </a:r>
            <a:r>
              <a:rPr lang="kk-KZ" dirty="0">
                <a:solidFill>
                  <a:srgbClr val="000000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для проведения ПЦР исследований устанавливается пропускной режим</a:t>
            </a:r>
            <a:endParaRPr lang="ru-RU" dirty="0">
              <a:latin typeface="Arial Narrow" panose="020B0606020202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4678680" y="3111834"/>
            <a:ext cx="7315200" cy="685059"/>
          </a:xfrm>
          <a:prstGeom prst="rect">
            <a:avLst/>
          </a:prstGeom>
          <a:ln>
            <a:solidFill>
              <a:schemeClr val="accent5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marL="92075" indent="-92075" algn="just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ru-RU" dirty="0">
                <a:solidFill>
                  <a:srgbClr val="000000"/>
                </a:solidFill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для проведения исследований в целях исключения инфицирования </a:t>
            </a:r>
            <a:r>
              <a:rPr lang="ru-RU" dirty="0">
                <a:solidFill>
                  <a:srgbClr val="000000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персонала лаборатории исследования проводятся в ПЧК 1 типа</a:t>
            </a:r>
          </a:p>
        </p:txBody>
      </p:sp>
      <p:sp>
        <p:nvSpPr>
          <p:cNvPr id="16" name="Прямоугольник 15"/>
          <p:cNvSpPr/>
          <p:nvPr/>
        </p:nvSpPr>
        <p:spPr>
          <a:xfrm>
            <a:off x="4678680" y="4643532"/>
            <a:ext cx="7315200" cy="1200329"/>
          </a:xfrm>
          <a:prstGeom prst="rect">
            <a:avLst/>
          </a:prstGeom>
          <a:ln>
            <a:solidFill>
              <a:schemeClr val="accent5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marL="92075" lvl="0" indent="-92075" algn="just">
              <a:spcAft>
                <a:spcPts val="0"/>
              </a:spcAft>
              <a:buSzPts val="1400"/>
              <a:buFont typeface="Wingdings" panose="05000000000000000000" pitchFamily="2" charset="2"/>
              <a:buChar char="Ø"/>
            </a:pPr>
            <a:r>
              <a:rPr lang="ru-RU" dirty="0">
                <a:solidFill>
                  <a:srgbClr val="000000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 начала работы помещение убирают влажным способом, в «чистой»</a:t>
            </a:r>
            <a:r>
              <a:rPr lang="ru-RU" sz="1400" dirty="0"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зоне с применением моющих средств, в «заразной» зоне с применением моющих средств и дезинфектантов, облучают бактерицидными облучателями в течение 30-60 минут</a:t>
            </a:r>
            <a:endParaRPr lang="ru-RU" sz="1400" dirty="0">
              <a:effectLst/>
              <a:latin typeface="Arial Narrow" panose="020B0606020202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4678680" y="5924651"/>
            <a:ext cx="7315200" cy="981423"/>
          </a:xfrm>
          <a:prstGeom prst="rect">
            <a:avLst/>
          </a:prstGeom>
          <a:ln>
            <a:solidFill>
              <a:schemeClr val="accent5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marL="92075" lvl="0" indent="-92075" algn="just">
              <a:lnSpc>
                <a:spcPct val="107000"/>
              </a:lnSpc>
              <a:spcAft>
                <a:spcPts val="0"/>
              </a:spcAft>
              <a:buSzPts val="1400"/>
              <a:buFont typeface="Wingdings" panose="05000000000000000000" pitchFamily="2" charset="2"/>
              <a:buChar char="Ø"/>
            </a:pPr>
            <a:r>
              <a:rPr lang="ru-RU" dirty="0">
                <a:solidFill>
                  <a:srgbClr val="000000"/>
                </a:solidFill>
                <a:latin typeface="Arial Narrow" panose="020B0606020202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доставка инфекционного материала осуществляется в металлической, </a:t>
            </a:r>
            <a:r>
              <a:rPr lang="ru-RU" dirty="0">
                <a:solidFill>
                  <a:srgbClr val="000000"/>
                </a:solidFill>
                <a:latin typeface="Arial Narrow" panose="020B0606020202030204" pitchFamily="34" charset="0"/>
                <a:ea typeface="Times New Roman" panose="02020603050405020304" pitchFamily="18" charset="0"/>
              </a:rPr>
              <a:t>герметично закрытой посуде (биксе, баках, сумках-холодильниках, контейнерах). </a:t>
            </a:r>
            <a:endParaRPr lang="ru-RU" dirty="0">
              <a:latin typeface="Arial Narrow" panose="020B0606020202030204" pitchFamily="34" charset="0"/>
            </a:endParaRPr>
          </a:p>
        </p:txBody>
      </p:sp>
      <p:pic>
        <p:nvPicPr>
          <p:cNvPr id="19" name="Рисунок 1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490027">
            <a:off x="1371551" y="6046156"/>
            <a:ext cx="914865" cy="914865"/>
          </a:xfrm>
          <a:prstGeom prst="rect">
            <a:avLst/>
          </a:prstGeom>
        </p:spPr>
      </p:pic>
      <p:pic>
        <p:nvPicPr>
          <p:cNvPr id="22" name="Рисунок 2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011955">
            <a:off x="266700" y="5950063"/>
            <a:ext cx="1082040" cy="1082040"/>
          </a:xfrm>
          <a:prstGeom prst="rect">
            <a:avLst/>
          </a:prstGeom>
        </p:spPr>
      </p:pic>
      <p:pic>
        <p:nvPicPr>
          <p:cNvPr id="23" name="Рисунок 2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271991">
            <a:off x="1175559" y="5799070"/>
            <a:ext cx="625071" cy="625071"/>
          </a:xfrm>
          <a:prstGeom prst="rect">
            <a:avLst/>
          </a:prstGeom>
        </p:spPr>
      </p:pic>
      <p:sp>
        <p:nvSpPr>
          <p:cNvPr id="18" name="TextBox 17"/>
          <p:cNvSpPr txBox="1"/>
          <p:nvPr/>
        </p:nvSpPr>
        <p:spPr>
          <a:xfrm>
            <a:off x="11784528" y="6829981"/>
            <a:ext cx="418704" cy="369332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txBody>
          <a:bodyPr wrap="none" rtlCol="0">
            <a:spAutoFit/>
          </a:bodyPr>
          <a:lstStyle/>
          <a:p>
            <a:r>
              <a:rPr lang="kk-KZ" dirty="0"/>
              <a:t>23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5596702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12192000" cy="461665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solidFill>
                  <a:schemeClr val="bg1"/>
                </a:solidFill>
                <a:latin typeface="Arial Narrow" panose="020B0606020202030204" pitchFamily="34" charset="0"/>
              </a:rPr>
              <a:t>Инфекционная безопасность медицинского персонала</a:t>
            </a:r>
            <a:endParaRPr lang="ru-RU" sz="2400" dirty="0">
              <a:solidFill>
                <a:schemeClr val="bg1"/>
              </a:solidFill>
              <a:latin typeface="Arial Narrow" panose="020B0606020202030204" pitchFamily="34" charset="0"/>
            </a:endParaRPr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0383808" y="1525769"/>
            <a:ext cx="1001715" cy="311791"/>
          </a:xfrm>
        </p:spPr>
        <p:txBody>
          <a:bodyPr>
            <a:normAutofit fontScale="90000"/>
          </a:bodyPr>
          <a:lstStyle/>
          <a:p>
            <a:br>
              <a:rPr lang="kk-KZ" dirty="0"/>
            </a:br>
            <a:br>
              <a:rPr lang="ru-RU" dirty="0"/>
            </a:br>
            <a:endParaRPr lang="ru-RU" dirty="0"/>
          </a:p>
        </p:txBody>
      </p:sp>
      <p:sp>
        <p:nvSpPr>
          <p:cNvPr id="18" name="TextBox 17"/>
          <p:cNvSpPr txBox="1"/>
          <p:nvPr/>
        </p:nvSpPr>
        <p:spPr>
          <a:xfrm>
            <a:off x="11784528" y="6829981"/>
            <a:ext cx="418704" cy="369332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txBody>
          <a:bodyPr wrap="none" rtlCol="0">
            <a:spAutoFit/>
          </a:bodyPr>
          <a:lstStyle/>
          <a:p>
            <a:r>
              <a:rPr lang="kk-KZ" dirty="0"/>
              <a:t>24</a:t>
            </a:r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198120" y="654840"/>
            <a:ext cx="11795760" cy="646331"/>
          </a:xfrm>
          <a:prstGeom prst="rect">
            <a:avLst/>
          </a:prstGeom>
          <a:ln>
            <a:solidFill>
              <a:schemeClr val="accent5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marL="92075" indent="-92075" algn="just">
              <a:buFont typeface="Wingdings" panose="05000000000000000000" pitchFamily="2" charset="2"/>
              <a:buChar char="ü"/>
            </a:pPr>
            <a:r>
              <a:rPr lang="ru-RU" b="1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  <a:ea typeface="Tahoma" panose="020B0604030504040204" pitchFamily="34" charset="0"/>
              </a:rPr>
              <a:t>Медицинские работники и младший медицинский персонал</a:t>
            </a:r>
            <a:r>
              <a:rPr lang="ru-RU" b="1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ru-RU" dirty="0">
                <a:solidFill>
                  <a:srgbClr val="000000"/>
                </a:solidFill>
                <a:latin typeface="Arial Narrow" panose="020B0606020202030204" pitchFamily="34" charset="0"/>
                <a:ea typeface="Tahoma" panose="020B0604030504040204" pitchFamily="34" charset="0"/>
              </a:rPr>
              <a:t>определяются приказом руководителя МО и проходит инструктаж по вопросам инфекционного контроля при уходе и лечении больного COVID-19, с отметкой в журнале об инструктаже</a:t>
            </a:r>
            <a:endParaRPr lang="ru-RU" dirty="0">
              <a:latin typeface="Arial Narrow" panose="020B0606020202030204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198117" y="1346417"/>
            <a:ext cx="11795759" cy="369332"/>
          </a:xfrm>
          <a:prstGeom prst="rect">
            <a:avLst/>
          </a:prstGeom>
          <a:ln>
            <a:solidFill>
              <a:schemeClr val="accent5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marL="92075" indent="-92075">
              <a:buFont typeface="Wingdings" panose="05000000000000000000" pitchFamily="2" charset="2"/>
              <a:buChar char="ü"/>
            </a:pPr>
            <a:r>
              <a:rPr lang="ru-RU" dirty="0">
                <a:solidFill>
                  <a:srgbClr val="000000"/>
                </a:solidFill>
                <a:latin typeface="Arial Narrow" panose="020B0606020202030204" pitchFamily="34" charset="0"/>
                <a:ea typeface="Tahoma" panose="020B0604030504040204" pitchFamily="34" charset="0"/>
              </a:rPr>
              <a:t>назначается лицо, ответственное за соблюдение сотрудниками мер безопасности</a:t>
            </a:r>
            <a:endParaRPr lang="ru-RU" dirty="0">
              <a:latin typeface="Arial Narrow" panose="020B0606020202030204" pitchFamily="34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198116" y="1757046"/>
            <a:ext cx="11795760" cy="646331"/>
          </a:xfrm>
          <a:prstGeom prst="rect">
            <a:avLst/>
          </a:prstGeom>
          <a:ln>
            <a:solidFill>
              <a:schemeClr val="accent5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marL="92075" indent="-92075">
              <a:buFont typeface="Wingdings" panose="05000000000000000000" pitchFamily="2" charset="2"/>
              <a:buChar char="ü"/>
            </a:pPr>
            <a:r>
              <a:rPr lang="ru-RU" dirty="0">
                <a:solidFill>
                  <a:srgbClr val="000000"/>
                </a:solidFill>
                <a:latin typeface="Arial Narrow" panose="020B0606020202030204" pitchFamily="34" charset="0"/>
                <a:ea typeface="Tahoma" panose="020B0604030504040204" pitchFamily="34" charset="0"/>
              </a:rPr>
              <a:t>проводится постоянное мед. наблюдение с ежедневным опросом и измерением температуры тела 2 раза в день с регистрацией в журнале </a:t>
            </a:r>
            <a:endParaRPr lang="ru-RU" dirty="0">
              <a:latin typeface="Arial Narrow" panose="020B0606020202030204" pitchFamily="34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198116" y="3276210"/>
            <a:ext cx="9672814" cy="64633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  <a:ea typeface="Tahoma" panose="020B0604030504040204" pitchFamily="34" charset="0"/>
              </a:rPr>
              <a:t>В случае высокого риска передачи инфекции, связанной с оказанием мед. помощи больному COVID-19 (неиспользование СИЗ):</a:t>
            </a:r>
            <a:endParaRPr lang="ru-RU" b="1" dirty="0">
              <a:solidFill>
                <a:schemeClr val="accent5">
                  <a:lumMod val="50000"/>
                </a:schemeClr>
              </a:solidFill>
              <a:latin typeface="Arial Narrow" panose="020B0606020202030204" pitchFamily="34" charset="0"/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198116" y="3974210"/>
            <a:ext cx="9657579" cy="147732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marL="92075" indent="-92075" algn="just">
              <a:buFont typeface="Arial" panose="020B0604020202020204" pitchFamily="34" charset="0"/>
              <a:buChar char="•"/>
            </a:pPr>
            <a:r>
              <a:rPr lang="ru-RU" dirty="0">
                <a:solidFill>
                  <a:srgbClr val="FF0000"/>
                </a:solidFill>
                <a:latin typeface="Arial Narrow" panose="020B0606020202030204" pitchFamily="34" charset="0"/>
                <a:ea typeface="Tahoma" panose="020B0604030504040204" pitchFamily="34" charset="0"/>
              </a:rPr>
              <a:t>отстранение от работы на 14 дней </a:t>
            </a:r>
            <a:r>
              <a:rPr lang="ru-RU" dirty="0">
                <a:solidFill>
                  <a:srgbClr val="000000"/>
                </a:solidFill>
                <a:latin typeface="Arial Narrow" panose="020B0606020202030204" pitchFamily="34" charset="0"/>
                <a:ea typeface="Tahoma" panose="020B0604030504040204" pitchFamily="34" charset="0"/>
              </a:rPr>
              <a:t>после последнего контакта и изоляция на домашний карантин; </a:t>
            </a:r>
          </a:p>
          <a:p>
            <a:pPr marL="92075" indent="-92075" algn="just">
              <a:buFont typeface="Arial" panose="020B0604020202020204" pitchFamily="34" charset="0"/>
              <a:buChar char="•"/>
            </a:pPr>
            <a:r>
              <a:rPr lang="ru-RU" dirty="0">
                <a:solidFill>
                  <a:srgbClr val="FF0000"/>
                </a:solidFill>
                <a:latin typeface="Arial Narrow" panose="020B0606020202030204" pitchFamily="34" charset="0"/>
                <a:ea typeface="Tahoma" panose="020B0604030504040204" pitchFamily="34" charset="0"/>
              </a:rPr>
              <a:t>забор материала </a:t>
            </a:r>
            <a:r>
              <a:rPr lang="ru-RU" dirty="0">
                <a:solidFill>
                  <a:srgbClr val="000000"/>
                </a:solidFill>
                <a:latin typeface="Arial Narrow" panose="020B0606020202030204" pitchFamily="34" charset="0"/>
                <a:ea typeface="Tahoma" panose="020B0604030504040204" pitchFamily="34" charset="0"/>
              </a:rPr>
              <a:t>на лабораторное исследование,  организация мед. наблюдения;</a:t>
            </a:r>
          </a:p>
          <a:p>
            <a:pPr marL="92075" indent="-92075" algn="just">
              <a:buFont typeface="Arial" panose="020B0604020202020204" pitchFamily="34" charset="0"/>
              <a:buChar char="•"/>
            </a:pPr>
            <a:r>
              <a:rPr lang="ru-RU" dirty="0">
                <a:solidFill>
                  <a:srgbClr val="FF0000"/>
                </a:solidFill>
                <a:latin typeface="Arial Narrow" panose="020B0606020202030204" pitchFamily="34" charset="0"/>
                <a:ea typeface="Tahoma" panose="020B0604030504040204" pitchFamily="34" charset="0"/>
              </a:rPr>
              <a:t>ежедневная термометрия;</a:t>
            </a:r>
          </a:p>
          <a:p>
            <a:pPr marL="92075" indent="-92075" algn="just">
              <a:buFont typeface="Arial" panose="020B0604020202020204" pitchFamily="34" charset="0"/>
              <a:buChar char="•"/>
            </a:pPr>
            <a:r>
              <a:rPr lang="ru-RU" dirty="0">
                <a:solidFill>
                  <a:srgbClr val="000000"/>
                </a:solidFill>
                <a:latin typeface="Arial Narrow" panose="020B0606020202030204" pitchFamily="34" charset="0"/>
                <a:ea typeface="Times New Roman" panose="02020603050405020304" pitchFamily="18" charset="0"/>
              </a:rPr>
              <a:t>при </a:t>
            </a:r>
            <a:r>
              <a:rPr lang="ru-RU" b="1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  <a:ea typeface="Times New Roman" panose="02020603050405020304" pitchFamily="18" charset="0"/>
              </a:rPr>
              <a:t>+результате - </a:t>
            </a:r>
            <a:r>
              <a:rPr lang="ru-RU" dirty="0">
                <a:solidFill>
                  <a:srgbClr val="FF0000"/>
                </a:solidFill>
                <a:latin typeface="Arial Narrow" panose="020B0606020202030204" pitchFamily="34" charset="0"/>
                <a:ea typeface="Times New Roman" panose="02020603050405020304" pitchFamily="18" charset="0"/>
              </a:rPr>
              <a:t>отстранение от работы и направление на лечение</a:t>
            </a:r>
            <a:r>
              <a:rPr lang="ru-RU" dirty="0">
                <a:solidFill>
                  <a:srgbClr val="000000"/>
                </a:solidFill>
                <a:latin typeface="Arial Narrow" panose="020B0606020202030204" pitchFamily="34" charset="0"/>
                <a:ea typeface="Times New Roman" panose="02020603050405020304" pitchFamily="18" charset="0"/>
              </a:rPr>
              <a:t>, при </a:t>
            </a:r>
            <a:r>
              <a:rPr lang="ru-RU" b="1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  <a:ea typeface="Times New Roman" panose="02020603050405020304" pitchFamily="18" charset="0"/>
              </a:rPr>
              <a:t>-результате - </a:t>
            </a:r>
            <a:r>
              <a:rPr lang="ru-RU" dirty="0">
                <a:solidFill>
                  <a:srgbClr val="000000"/>
                </a:solidFill>
                <a:latin typeface="Arial Narrow" panose="020B0606020202030204" pitchFamily="34" charset="0"/>
                <a:ea typeface="Times New Roman" panose="02020603050405020304" pitchFamily="18" charset="0"/>
              </a:rPr>
              <a:t>продолжение исполнения своих должностных обязанностей, подлежит медицинскому наблюдению в течение 14 дней</a:t>
            </a:r>
            <a:endParaRPr lang="ru-RU" dirty="0">
              <a:latin typeface="Arial Narrow" panose="020B0606020202030204" pitchFamily="34" charset="0"/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198116" y="5660234"/>
            <a:ext cx="9657579" cy="1477328"/>
          </a:xfrm>
          <a:prstGeom prst="rect">
            <a:avLst/>
          </a:prstGeom>
          <a:ln>
            <a:solidFill>
              <a:schemeClr val="accent5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ru-RU" b="1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  <a:ea typeface="Tahoma" panose="020B0604030504040204" pitchFamily="34" charset="0"/>
              </a:rPr>
              <a:t>При появлении респираторных симптомов или повышении температуры </a:t>
            </a:r>
            <a:r>
              <a:rPr lang="ru-RU" dirty="0">
                <a:solidFill>
                  <a:srgbClr val="000000"/>
                </a:solidFill>
                <a:latin typeface="Arial Narrow" panose="020B0606020202030204" pitchFamily="34" charset="0"/>
                <a:ea typeface="Tahoma" panose="020B0604030504040204" pitchFamily="34" charset="0"/>
              </a:rPr>
              <a:t>медработник или младший медперсонал, имевший риск инфицирования COVID-19: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dirty="0">
                <a:solidFill>
                  <a:srgbClr val="000000"/>
                </a:solidFill>
                <a:latin typeface="Arial Narrow" panose="020B0606020202030204" pitchFamily="34" charset="0"/>
                <a:ea typeface="Tahoma" panose="020B0604030504040204" pitchFamily="34" charset="0"/>
              </a:rPr>
              <a:t>оповещает руководителя МО;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dirty="0">
                <a:solidFill>
                  <a:srgbClr val="000000"/>
                </a:solidFill>
                <a:latin typeface="Arial Narrow" panose="020B0606020202030204" pitchFamily="34" charset="0"/>
                <a:ea typeface="Tahoma" panose="020B0604030504040204" pitchFamily="34" charset="0"/>
              </a:rPr>
              <a:t>немедленно изолируется;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dirty="0">
                <a:solidFill>
                  <a:srgbClr val="000000"/>
                </a:solidFill>
                <a:latin typeface="Arial Narrow" panose="020B0606020202030204" pitchFamily="34" charset="0"/>
                <a:ea typeface="Tahoma" panose="020B0604030504040204" pitchFamily="34" charset="0"/>
              </a:rPr>
              <a:t>помещается в провизорный стационар. </a:t>
            </a:r>
            <a:endParaRPr lang="ru-RU" dirty="0">
              <a:latin typeface="Arial Narrow" panose="020B0606020202030204" pitchFamily="34" charset="0"/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198116" y="2455046"/>
            <a:ext cx="11795759" cy="646331"/>
          </a:xfrm>
          <a:prstGeom prst="rect">
            <a:avLst/>
          </a:prstGeom>
          <a:ln>
            <a:solidFill>
              <a:schemeClr val="accent5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marL="92075" lvl="0" indent="-92075" algn="just">
              <a:spcAft>
                <a:spcPts val="0"/>
              </a:spcAft>
              <a:buFont typeface="Wingdings" panose="05000000000000000000" pitchFamily="2" charset="2"/>
              <a:buChar char="ü"/>
              <a:tabLst>
                <a:tab pos="630555" algn="l"/>
              </a:tabLst>
            </a:pPr>
            <a:r>
              <a:rPr lang="ru-RU" dirty="0">
                <a:solidFill>
                  <a:srgbClr val="000000"/>
                </a:solidFill>
                <a:latin typeface="Arial Narrow" panose="020B0606020202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медработники с повышенным риском заражения COVID-19 проходят тестирование на COVID-19, периодичность тестирования – один раз в 14 дней.</a:t>
            </a:r>
            <a:endParaRPr lang="ru-RU" sz="1400" dirty="0">
              <a:effectLst/>
              <a:latin typeface="Arial Narrow" panose="020B0606020202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</p:txBody>
      </p:sp>
      <p:pic>
        <p:nvPicPr>
          <p:cNvPr id="27" name="Рисунок 2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833132">
            <a:off x="10483499" y="4808099"/>
            <a:ext cx="632937" cy="632937"/>
          </a:xfrm>
          <a:prstGeom prst="rect">
            <a:avLst/>
          </a:prstGeom>
        </p:spPr>
      </p:pic>
      <p:pic>
        <p:nvPicPr>
          <p:cNvPr id="28" name="Рисунок 2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90858" y="3174678"/>
            <a:ext cx="1759030" cy="1759030"/>
          </a:xfrm>
          <a:prstGeom prst="rect">
            <a:avLst/>
          </a:prstGeom>
        </p:spPr>
      </p:pic>
      <p:pic>
        <p:nvPicPr>
          <p:cNvPr id="29" name="Рисунок 2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30930" y="5663632"/>
            <a:ext cx="1078885" cy="10788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652456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0120" y="1916484"/>
            <a:ext cx="10515600" cy="1391534"/>
          </a:xfrm>
        </p:spPr>
        <p:txBody>
          <a:bodyPr>
            <a:normAutofit fontScale="90000"/>
          </a:bodyPr>
          <a:lstStyle/>
          <a:p>
            <a:pPr algn="ctr"/>
            <a:br>
              <a:rPr lang="kk-KZ" dirty="0"/>
            </a:br>
            <a:br>
              <a:rPr lang="ru-RU" dirty="0"/>
            </a:br>
            <a:r>
              <a:rPr lang="ru-RU" sz="4000" b="1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Спасибо за внимание!</a:t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3870960"/>
            <a:ext cx="10515600" cy="2613422"/>
          </a:xfrm>
        </p:spPr>
        <p:txBody>
          <a:bodyPr/>
          <a:lstStyle/>
          <a:p>
            <a:endParaRPr lang="kk-KZ" dirty="0"/>
          </a:p>
          <a:p>
            <a:endParaRPr lang="kk-KZ" dirty="0"/>
          </a:p>
          <a:p>
            <a:endParaRPr lang="kk-KZ" dirty="0"/>
          </a:p>
          <a:p>
            <a:endParaRPr lang="kk-KZ" dirty="0"/>
          </a:p>
          <a:p>
            <a:endParaRPr lang="kk-KZ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653128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kk-KZ" dirty="0"/>
            </a:b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kk-KZ" sz="1800" dirty="0"/>
          </a:p>
          <a:p>
            <a:endParaRPr lang="kk-KZ" sz="1800" dirty="0"/>
          </a:p>
          <a:p>
            <a:endParaRPr lang="kk-KZ" sz="1800" dirty="0"/>
          </a:p>
          <a:p>
            <a:endParaRPr lang="kk-KZ" sz="1800" dirty="0"/>
          </a:p>
          <a:p>
            <a:endParaRPr lang="kk-KZ" sz="1800" dirty="0"/>
          </a:p>
          <a:p>
            <a:endParaRPr lang="kk-KZ" sz="1800" dirty="0"/>
          </a:p>
          <a:p>
            <a:endParaRPr lang="ru-RU" sz="18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236219" y="506997"/>
            <a:ext cx="11719561" cy="70788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 indent="185721" algn="just"/>
            <a:r>
              <a:rPr lang="ru-RU" sz="2000" b="1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2. ДККБТУ на транспорте, террит. департаментам КККБТУ, структ. подразделениям органов гос. доходов в автомобильных пунктах пропуска через Гос. границу РК обеспечить:</a:t>
            </a:r>
            <a:endParaRPr lang="ru-RU" sz="2000" b="1" dirty="0">
              <a:solidFill>
                <a:schemeClr val="accent5">
                  <a:lumMod val="50000"/>
                </a:schemeClr>
              </a:solidFill>
              <a:latin typeface="Arial Narrow" panose="020B060602020203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36219" y="1276907"/>
            <a:ext cx="11765279" cy="646331"/>
          </a:xfrm>
          <a:prstGeom prst="rect">
            <a:avLst/>
          </a:prstGeom>
          <a:ln>
            <a:solidFill>
              <a:schemeClr val="accent5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marL="85725" indent="-85725" algn="just">
              <a:buFont typeface="Wingdings" panose="05000000000000000000" pitchFamily="2" charset="2"/>
              <a:buChar char="Ø"/>
            </a:pPr>
            <a:r>
              <a:rPr lang="ru-RU" dirty="0">
                <a:solidFill>
                  <a:srgbClr val="FF0000"/>
                </a:solidFill>
                <a:latin typeface="Arial Narrow" panose="020B0606020202030204" pitchFamily="34" charset="0"/>
                <a:ea typeface="Calibri" panose="020F0502020204030204" pitchFamily="34" charset="0"/>
              </a:rPr>
              <a:t>проведение санитарно-карантинного контроля </a:t>
            </a:r>
            <a:r>
              <a:rPr lang="ru-RU" dirty="0">
                <a:latin typeface="Arial Narrow" panose="020B0606020202030204" pitchFamily="34" charset="0"/>
                <a:ea typeface="Calibri" panose="020F0502020204030204" pitchFamily="34" charset="0"/>
              </a:rPr>
              <a:t>с обязательной термометрией всех лиц</a:t>
            </a:r>
            <a:r>
              <a:rPr lang="ru-RU" dirty="0">
                <a:solidFill>
                  <a:srgbClr val="000000"/>
                </a:solidFill>
                <a:latin typeface="Arial Narrow" panose="020B0606020202030204" pitchFamily="34" charset="0"/>
                <a:ea typeface="Calibri" panose="020F0502020204030204" pitchFamily="34" charset="0"/>
              </a:rPr>
              <a:t>, прибывающих из-за рубежа (в том числе пилоты, бортпроводники, машинисты, проводники, водители, перевозчики и др.) во всех пунктах пропуска через Гос. границу РК;</a:t>
            </a:r>
            <a:endParaRPr lang="ru-RU" dirty="0">
              <a:latin typeface="Arial Narrow" panose="020B0606020202030204" pitchFamily="34" charset="0"/>
              <a:ea typeface="Calibri" panose="020F050202020403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36217" y="1972983"/>
            <a:ext cx="11765279" cy="64633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marL="85725" indent="-85725" algn="just">
              <a:buFont typeface="Wingdings" panose="05000000000000000000" pitchFamily="2" charset="2"/>
              <a:buChar char="Ø"/>
            </a:pPr>
            <a:r>
              <a:rPr lang="ru-RU" dirty="0">
                <a:solidFill>
                  <a:srgbClr val="FF0000"/>
                </a:solidFill>
                <a:latin typeface="Arial Narrow" panose="020B0606020202030204" pitchFamily="34" charset="0"/>
                <a:ea typeface="Calibri" panose="020F0502020204030204" pitchFamily="34" charset="0"/>
              </a:rPr>
              <a:t>анкетирование</a:t>
            </a:r>
            <a:r>
              <a:rPr lang="ru-RU" dirty="0">
                <a:solidFill>
                  <a:srgbClr val="000000"/>
                </a:solidFill>
                <a:latin typeface="Arial Narrow" panose="020B0606020202030204" pitchFamily="34" charset="0"/>
                <a:ea typeface="Calibri" panose="020F0502020204030204" pitchFamily="34" charset="0"/>
              </a:rPr>
              <a:t> пассажиров, членов экипажей, бортпроводников, машинистов и проводников в пунктах пропуска через Гос. границу РК в международных аэропортах, на железнодорожном транспорте и </a:t>
            </a:r>
            <a:r>
              <a:rPr lang="ru-RU" dirty="0" err="1">
                <a:solidFill>
                  <a:srgbClr val="000000"/>
                </a:solidFill>
                <a:latin typeface="Arial Narrow" panose="020B0606020202030204" pitchFamily="34" charset="0"/>
                <a:ea typeface="Calibri" panose="020F0502020204030204" pitchFamily="34" charset="0"/>
              </a:rPr>
              <a:t>автопереходах</a:t>
            </a:r>
            <a:r>
              <a:rPr lang="ru-RU" dirty="0">
                <a:solidFill>
                  <a:srgbClr val="000000"/>
                </a:solidFill>
                <a:latin typeface="Arial Narrow" panose="020B0606020202030204" pitchFamily="34" charset="0"/>
                <a:ea typeface="Calibri" panose="020F0502020204030204" pitchFamily="34" charset="0"/>
              </a:rPr>
              <a:t>;</a:t>
            </a:r>
            <a:endParaRPr lang="ru-RU" dirty="0">
              <a:latin typeface="Arial Narrow" panose="020B0606020202030204" pitchFamily="34" charset="0"/>
              <a:ea typeface="Calibri" panose="020F0502020204030204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236217" y="2661449"/>
            <a:ext cx="11765277" cy="646331"/>
          </a:xfrm>
          <a:prstGeom prst="rect">
            <a:avLst/>
          </a:prstGeom>
          <a:ln>
            <a:solidFill>
              <a:schemeClr val="accent5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marL="85725" indent="-85725" algn="just">
              <a:buFont typeface="Wingdings" panose="05000000000000000000" pitchFamily="2" charset="2"/>
              <a:buChar char="Ø"/>
            </a:pPr>
            <a:r>
              <a:rPr lang="ru-RU" dirty="0">
                <a:solidFill>
                  <a:srgbClr val="FF0000"/>
                </a:solidFill>
                <a:latin typeface="Arial Narrow" panose="020B0606020202030204" pitchFamily="34" charset="0"/>
                <a:ea typeface="Calibri" panose="020F0502020204030204" pitchFamily="34" charset="0"/>
              </a:rPr>
              <a:t>обработку данных системой распознавания анкет </a:t>
            </a:r>
            <a:r>
              <a:rPr lang="ru-RU" dirty="0">
                <a:solidFill>
                  <a:srgbClr val="000000"/>
                </a:solidFill>
                <a:latin typeface="Arial Narrow" panose="020B0606020202030204" pitchFamily="34" charset="0"/>
                <a:ea typeface="Calibri" panose="020F0502020204030204" pitchFamily="34" charset="0"/>
              </a:rPr>
              <a:t>с передачей их в Веб приложение МЗ РК в течение двух часов после прибытия рейса согласно приложению 1 ;</a:t>
            </a:r>
            <a:endParaRPr lang="ru-RU" dirty="0">
              <a:latin typeface="Arial Narrow" panose="020B0606020202030204" pitchFamily="34" charset="0"/>
              <a:ea typeface="Calibri" panose="020F0502020204030204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236218" y="3375121"/>
            <a:ext cx="11765276" cy="64633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marL="85725" indent="-85725" algn="just">
              <a:buFont typeface="Wingdings" panose="05000000000000000000" pitchFamily="2" charset="2"/>
              <a:buChar char="Ø"/>
            </a:pPr>
            <a:r>
              <a:rPr lang="ru-RU" dirty="0">
                <a:solidFill>
                  <a:srgbClr val="FF0000"/>
                </a:solidFill>
                <a:latin typeface="Arial Narrow" panose="020B0606020202030204" pitchFamily="34" charset="0"/>
                <a:ea typeface="Calibri" panose="020F0502020204030204" pitchFamily="34" charset="0"/>
              </a:rPr>
              <a:t>укомплектование специалистов санитарно-карантинных пунктов </a:t>
            </a:r>
            <a:r>
              <a:rPr lang="ru-RU" dirty="0">
                <a:solidFill>
                  <a:srgbClr val="000000"/>
                </a:solidFill>
                <a:latin typeface="Arial Narrow" panose="020B0606020202030204" pitchFamily="34" charset="0"/>
                <a:ea typeface="Calibri" panose="020F0502020204030204" pitchFamily="34" charset="0"/>
              </a:rPr>
              <a:t>в пунктах пропуска на гос. границе РК СИЗ согласно приложению 2 к настоящему постановлению и дез. средствами с учетом круглосуточного режима работы; </a:t>
            </a:r>
            <a:endParaRPr lang="ru-RU" dirty="0">
              <a:latin typeface="Arial Narrow" panose="020B0606020202030204" pitchFamily="34" charset="0"/>
              <a:ea typeface="Calibri" panose="020F050202020403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236218" y="4061113"/>
            <a:ext cx="11765276" cy="646331"/>
          </a:xfrm>
          <a:prstGeom prst="rect">
            <a:avLst/>
          </a:prstGeom>
          <a:ln>
            <a:solidFill>
              <a:schemeClr val="accent5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marL="85725" indent="-85725" algn="just">
              <a:buFont typeface="Wingdings" panose="05000000000000000000" pitchFamily="2" charset="2"/>
              <a:buChar char="Ø"/>
            </a:pPr>
            <a:r>
              <a:rPr lang="ru-RU" dirty="0">
                <a:solidFill>
                  <a:srgbClr val="FF0000"/>
                </a:solidFill>
                <a:latin typeface="Arial Narrow" panose="020B0606020202030204" pitchFamily="34" charset="0"/>
                <a:ea typeface="Calibri" panose="020F0502020204030204" pitchFamily="34" charset="0"/>
              </a:rPr>
              <a:t>проведение санитарно-просветительной и разъяснительной работы </a:t>
            </a:r>
            <a:r>
              <a:rPr lang="ru-RU" dirty="0">
                <a:solidFill>
                  <a:srgbClr val="000000"/>
                </a:solidFill>
                <a:latin typeface="Arial Narrow" panose="020B0606020202030204" pitchFamily="34" charset="0"/>
                <a:ea typeface="Calibri" panose="020F0502020204030204" pitchFamily="34" charset="0"/>
              </a:rPr>
              <a:t>на постах транспортного контроля среди перевозчиков и пассажиров по профилактике и предупреждению распространения COVID-19;</a:t>
            </a:r>
            <a:endParaRPr lang="ru-RU" dirty="0">
              <a:latin typeface="Arial Narrow" panose="020B0606020202030204" pitchFamily="34" charset="0"/>
              <a:ea typeface="Calibri" panose="020F0502020204030204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236217" y="4744612"/>
            <a:ext cx="11765279" cy="64633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marL="85725" indent="-85725" algn="just">
              <a:buFont typeface="Wingdings" panose="05000000000000000000" pitchFamily="2" charset="2"/>
              <a:buChar char="Ø"/>
            </a:pPr>
            <a:r>
              <a:rPr lang="ru-RU" dirty="0">
                <a:solidFill>
                  <a:srgbClr val="FF0000"/>
                </a:solidFill>
                <a:latin typeface="Arial Narrow" panose="020B0606020202030204" pitchFamily="34" charset="0"/>
                <a:ea typeface="Calibri" panose="020F0502020204030204" pitchFamily="34" charset="0"/>
              </a:rPr>
              <a:t>организацию размещения наглядной агитации </a:t>
            </a:r>
            <a:r>
              <a:rPr lang="ru-RU" dirty="0">
                <a:solidFill>
                  <a:srgbClr val="000000"/>
                </a:solidFill>
                <a:latin typeface="Arial Narrow" panose="020B0606020202030204" pitchFamily="34" charset="0"/>
                <a:ea typeface="Calibri" panose="020F0502020204030204" pitchFamily="34" charset="0"/>
              </a:rPr>
              <a:t>по предупреждению распространения COVID-19, а также информировать пассажиров по громкоговорящей связи по вопросам профилактики COVID-19;</a:t>
            </a:r>
            <a:endParaRPr lang="ru-RU" dirty="0">
              <a:latin typeface="Arial Narrow" panose="020B0606020202030204" pitchFamily="34" charset="0"/>
              <a:ea typeface="Calibri" panose="020F0502020204030204" pitchFamily="34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236217" y="5432185"/>
            <a:ext cx="11765279" cy="646331"/>
          </a:xfrm>
          <a:prstGeom prst="rect">
            <a:avLst/>
          </a:prstGeom>
          <a:ln>
            <a:solidFill>
              <a:schemeClr val="accent5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marL="85725" lvl="0" indent="-85725" algn="just"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ru-RU" dirty="0">
                <a:solidFill>
                  <a:srgbClr val="FF0000"/>
                </a:solidFill>
                <a:latin typeface="Arial Narrow" panose="020B0606020202030204" pitchFamily="34" charset="0"/>
                <a:ea typeface="Calibri" panose="020F0502020204030204" pitchFamily="34" charset="0"/>
              </a:rPr>
              <a:t>раздачу памяток </a:t>
            </a:r>
            <a:r>
              <a:rPr lang="ru-RU" dirty="0">
                <a:solidFill>
                  <a:srgbClr val="000000"/>
                </a:solidFill>
                <a:latin typeface="Arial Narrow" panose="020B0606020202030204" pitchFamily="34" charset="0"/>
                <a:ea typeface="Calibri" panose="020F0502020204030204" pitchFamily="34" charset="0"/>
              </a:rPr>
              <a:t>всем выезжающим гражданам РК из Казахстана и всем гражданам, приезжающим из-за рубежа по вопросам профилактики COVID-19 в условиях угрозы ее завоза и распространения в мире;</a:t>
            </a:r>
            <a:endParaRPr lang="ru-RU" dirty="0">
              <a:effectLst/>
              <a:latin typeface="Arial Narrow" panose="020B0606020202030204" pitchFamily="34" charset="0"/>
              <a:ea typeface="Calibri" panose="020F0502020204030204" pitchFamily="34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236217" y="6117857"/>
            <a:ext cx="11765277" cy="3693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marL="85725" lvl="0" indent="-85725" algn="just"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ru-RU" dirty="0">
                <a:solidFill>
                  <a:srgbClr val="FF0000"/>
                </a:solidFill>
                <a:latin typeface="Arial Narrow" panose="020B0606020202030204" pitchFamily="34" charset="0"/>
                <a:ea typeface="Calibri" panose="020F0502020204030204" pitchFamily="34" charset="0"/>
              </a:rPr>
              <a:t>проведение санитарно-просветительной работы </a:t>
            </a:r>
            <a:r>
              <a:rPr lang="ru-RU" dirty="0">
                <a:solidFill>
                  <a:srgbClr val="000000"/>
                </a:solidFill>
                <a:latin typeface="Arial Narrow" panose="020B0606020202030204" pitchFamily="34" charset="0"/>
                <a:ea typeface="Calibri" panose="020F0502020204030204" pitchFamily="34" charset="0"/>
              </a:rPr>
              <a:t>среди населения с использованием СМИ по вопросам профилактики COVID-19;</a:t>
            </a:r>
            <a:endParaRPr lang="ru-RU" dirty="0">
              <a:effectLst/>
              <a:latin typeface="Arial Narrow" panose="020B0606020202030204" pitchFamily="34" charset="0"/>
              <a:ea typeface="Calibri" panose="020F0502020204030204" pitchFamily="34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236217" y="6526289"/>
            <a:ext cx="11765277" cy="369332"/>
          </a:xfrm>
          <a:prstGeom prst="rect">
            <a:avLst/>
          </a:prstGeom>
          <a:ln>
            <a:solidFill>
              <a:schemeClr val="accent5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marL="85725" indent="-85725">
              <a:buFont typeface="Wingdings" panose="05000000000000000000" pitchFamily="2" charset="2"/>
              <a:buChar char="Ø"/>
            </a:pPr>
            <a:r>
              <a:rPr lang="ru-RU" dirty="0">
                <a:solidFill>
                  <a:srgbClr val="FF0000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инструктаж сотрудников </a:t>
            </a:r>
            <a:r>
              <a:rPr lang="ru-RU" dirty="0">
                <a:solidFill>
                  <a:srgbClr val="000000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пунктов пропуска на Государственной границе по вопросам профилактики COVID-19</a:t>
            </a:r>
            <a:endParaRPr lang="ru-RU" dirty="0">
              <a:latin typeface="Arial Narrow" panose="020B0606020202030204" pitchFamily="34" charset="0"/>
            </a:endParaRPr>
          </a:p>
        </p:txBody>
      </p:sp>
      <p:sp>
        <p:nvSpPr>
          <p:cNvPr id="15" name="Заголовок 1"/>
          <p:cNvSpPr txBox="1">
            <a:spLocks/>
          </p:cNvSpPr>
          <p:nvPr/>
        </p:nvSpPr>
        <p:spPr>
          <a:xfrm>
            <a:off x="1" y="3171"/>
            <a:ext cx="12192000" cy="428624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vert="horz" lIns="91440" tIns="45720" rIns="91440" bIns="45720" rtlCol="0" anchor="ctr">
            <a:noAutofit/>
          </a:bodyPr>
          <a:lstStyle>
            <a:lvl1pPr algn="l" defTabSz="914374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indent="450169" algn="ctr">
              <a:lnSpc>
                <a:spcPct val="107000"/>
              </a:lnSpc>
            </a:pPr>
            <a:br>
              <a:rPr lang="ru-RU" sz="2399" b="1" dirty="0">
                <a:solidFill>
                  <a:schemeClr val="bg1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399" b="1" dirty="0">
                <a:solidFill>
                  <a:schemeClr val="bg1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І. Ограничительные мероприятия на въезде в страну</a:t>
            </a:r>
            <a:br>
              <a:rPr lang="ru-RU" sz="2399" dirty="0">
                <a:solidFill>
                  <a:schemeClr val="bg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399" dirty="0">
              <a:solidFill>
                <a:schemeClr val="bg1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1887188" y="6829981"/>
            <a:ext cx="301686" cy="369332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txBody>
          <a:bodyPr wrap="none" rtlCol="0">
            <a:spAutoFit/>
          </a:bodyPr>
          <a:lstStyle/>
          <a:p>
            <a:r>
              <a:rPr lang="kk-KZ" dirty="0"/>
              <a:t>3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170806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766" y="0"/>
            <a:ext cx="12192000" cy="500063"/>
          </a:xfrm>
          <a:solidFill>
            <a:schemeClr val="accent1">
              <a:lumMod val="75000"/>
            </a:schemeClr>
          </a:solidFill>
        </p:spPr>
        <p:txBody>
          <a:bodyPr>
            <a:noAutofit/>
          </a:bodyPr>
          <a:lstStyle/>
          <a:p>
            <a:pPr algn="ctr"/>
            <a:br>
              <a:rPr lang="ru-RU" sz="2399" b="1" dirty="0">
                <a:solidFill>
                  <a:schemeClr val="bg1"/>
                </a:solidFill>
                <a:latin typeface="Arial Narrow" panose="020B0606020202030204" pitchFamily="34" charset="0"/>
              </a:rPr>
            </a:br>
            <a:r>
              <a:rPr lang="ru-RU" sz="2399" b="1" dirty="0">
                <a:solidFill>
                  <a:schemeClr val="bg1"/>
                </a:solidFill>
                <a:latin typeface="Arial Narrow" panose="020B0606020202030204" pitchFamily="34" charset="0"/>
              </a:rPr>
              <a:t>ІІ. Ограничительные мероприятия на территории республики</a:t>
            </a:r>
            <a:br>
              <a:rPr lang="ru-RU" sz="2399" dirty="0">
                <a:solidFill>
                  <a:schemeClr val="bg1"/>
                </a:solidFill>
              </a:rPr>
            </a:br>
            <a:endParaRPr lang="ru-RU" sz="2399" dirty="0">
              <a:solidFill>
                <a:schemeClr val="bg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586790" y="6299998"/>
            <a:ext cx="2767012" cy="47625"/>
          </a:xfrm>
        </p:spPr>
        <p:txBody>
          <a:bodyPr>
            <a:normAutofit fontScale="25000" lnSpcReduction="20000"/>
          </a:bodyPr>
          <a:lstStyle/>
          <a:p>
            <a:pPr>
              <a:lnSpc>
                <a:spcPct val="120000"/>
              </a:lnSpc>
            </a:pPr>
            <a:endParaRPr lang="kk-KZ" sz="1800" dirty="0"/>
          </a:p>
          <a:p>
            <a:pPr>
              <a:lnSpc>
                <a:spcPct val="120000"/>
              </a:lnSpc>
            </a:pPr>
            <a:endParaRPr lang="kk-KZ" sz="1800" dirty="0"/>
          </a:p>
          <a:p>
            <a:pPr>
              <a:lnSpc>
                <a:spcPct val="120000"/>
              </a:lnSpc>
            </a:pPr>
            <a:endParaRPr lang="kk-KZ" sz="1800" dirty="0"/>
          </a:p>
          <a:p>
            <a:pPr>
              <a:lnSpc>
                <a:spcPct val="120000"/>
              </a:lnSpc>
            </a:pPr>
            <a:endParaRPr lang="kk-KZ" sz="1800" dirty="0"/>
          </a:p>
          <a:p>
            <a:pPr>
              <a:lnSpc>
                <a:spcPct val="120000"/>
              </a:lnSpc>
            </a:pPr>
            <a:endParaRPr lang="kk-KZ" sz="1800" dirty="0"/>
          </a:p>
          <a:p>
            <a:pPr>
              <a:lnSpc>
                <a:spcPct val="120000"/>
              </a:lnSpc>
            </a:pPr>
            <a:endParaRPr lang="kk-KZ" sz="1800" dirty="0"/>
          </a:p>
          <a:p>
            <a:pPr>
              <a:lnSpc>
                <a:spcPct val="120000"/>
              </a:lnSpc>
            </a:pPr>
            <a:endParaRPr lang="kk-KZ" sz="1800" dirty="0"/>
          </a:p>
          <a:p>
            <a:pPr>
              <a:lnSpc>
                <a:spcPct val="120000"/>
              </a:lnSpc>
            </a:pPr>
            <a:endParaRPr lang="kk-KZ" sz="1800" dirty="0"/>
          </a:p>
          <a:p>
            <a:pPr>
              <a:lnSpc>
                <a:spcPct val="120000"/>
              </a:lnSpc>
            </a:pPr>
            <a:endParaRPr lang="kk-KZ" sz="1800" dirty="0"/>
          </a:p>
          <a:p>
            <a:pPr>
              <a:lnSpc>
                <a:spcPct val="120000"/>
              </a:lnSpc>
            </a:pPr>
            <a:endParaRPr lang="kk-KZ" sz="1800" dirty="0"/>
          </a:p>
          <a:p>
            <a:pPr>
              <a:lnSpc>
                <a:spcPct val="120000"/>
              </a:lnSpc>
            </a:pPr>
            <a:endParaRPr lang="ru-RU" sz="18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57163" y="531060"/>
            <a:ext cx="11963403" cy="70788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 indent="450169" algn="just"/>
            <a:r>
              <a:rPr lang="ru-RU" sz="2000" b="1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3.</a:t>
            </a:r>
            <a:r>
              <a:rPr lang="ru-RU" sz="2000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Центральным гос. органам, правоохранительным и специальным </a:t>
            </a:r>
            <a:r>
              <a:rPr lang="ru-RU" sz="2000" b="1" spc="11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органам</a:t>
            </a:r>
            <a:r>
              <a:rPr lang="ru-RU" sz="2000" b="1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акимам областей, городов Алматы, Нур-Султан, Шымкент обеспечить введение и контроль исполнения:</a:t>
            </a:r>
            <a:endParaRPr lang="ru-RU" sz="2000" dirty="0">
              <a:solidFill>
                <a:schemeClr val="accent5">
                  <a:lumMod val="50000"/>
                </a:schemeClr>
              </a:solidFill>
              <a:latin typeface="Arial Narrow" panose="020B0606020202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57163" y="1234986"/>
            <a:ext cx="5551019" cy="1754326"/>
          </a:xfrm>
          <a:prstGeom prst="rect">
            <a:avLst/>
          </a:prstGeom>
          <a:ln>
            <a:solidFill>
              <a:schemeClr val="accent5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marL="92075" indent="-92075" algn="just">
              <a:buFont typeface="Arial" panose="020B0604020202020204" pitchFamily="34" charset="0"/>
              <a:buChar char="•"/>
              <a:tabLst>
                <a:tab pos="630492" algn="l"/>
              </a:tabLst>
            </a:pPr>
            <a:r>
              <a:rPr lang="ru-RU" dirty="0">
                <a:solidFill>
                  <a:srgbClr val="000000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запрета на проведение аудио, фото и видео съемки в организациях здравоохранения, машинах скорой медицинской помощи, в помещениях, определённых МИО для карантина, а также при оказании мед. помощи на дому, проведении </a:t>
            </a:r>
            <a:r>
              <a:rPr lang="ru-RU" dirty="0" err="1">
                <a:solidFill>
                  <a:srgbClr val="000000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эпид</a:t>
            </a:r>
            <a:r>
              <a:rPr lang="ru-RU" dirty="0">
                <a:solidFill>
                  <a:srgbClr val="000000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расследования очаге, проведении опроса и анкетирования больных  и контактных;</a:t>
            </a:r>
            <a:endParaRPr lang="ru-RU" dirty="0">
              <a:latin typeface="Arial Narrow" panose="020B0606020202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101865" y="3027722"/>
            <a:ext cx="4606317" cy="369332"/>
          </a:xfrm>
          <a:prstGeom prst="rect">
            <a:avLst/>
          </a:prstGeom>
          <a:ln>
            <a:solidFill>
              <a:schemeClr val="accent5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marL="92075" indent="-92075" algn="just">
              <a:buFont typeface="Arial" panose="020B0604020202020204" pitchFamily="34" charset="0"/>
              <a:buChar char="•"/>
            </a:pPr>
            <a:r>
              <a:rPr lang="ru-RU" dirty="0">
                <a:solidFill>
                  <a:srgbClr val="000000"/>
                </a:solidFill>
                <a:latin typeface="Arial Narrow" panose="020B0606020202030204" pitchFamily="34" charset="0"/>
                <a:ea typeface="Times New Roman" panose="02020603050405020304" pitchFamily="18" charset="0"/>
              </a:rPr>
              <a:t>запрета на проведение массовых мероприятий</a:t>
            </a:r>
            <a:endParaRPr lang="ru-RU" dirty="0">
              <a:latin typeface="Arial Narrow" panose="020B060602020203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101865" y="3460978"/>
            <a:ext cx="4606317" cy="1477328"/>
          </a:xfrm>
          <a:prstGeom prst="rect">
            <a:avLst/>
          </a:prstGeom>
          <a:ln>
            <a:solidFill>
              <a:schemeClr val="accent5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marL="92075" indent="-92075" algn="just">
              <a:buFont typeface="Arial" panose="020B0604020202020204" pitchFamily="34" charset="0"/>
              <a:buChar char="•"/>
              <a:tabLst>
                <a:tab pos="630492" algn="l"/>
              </a:tabLst>
            </a:pPr>
            <a:r>
              <a:rPr lang="ru-RU" dirty="0">
                <a:solidFill>
                  <a:srgbClr val="000000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приостановления деятельности кинотеатров, ночных клубов, фитнес, тренажерных залов, детских игровых площадок при ТРК, организаций внешкольного доп. образования, и др.</a:t>
            </a:r>
            <a:endParaRPr lang="ru-RU" dirty="0">
              <a:latin typeface="Arial Narrow" panose="020B0606020202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5859542" y="1234986"/>
            <a:ext cx="6261024" cy="923330"/>
          </a:xfrm>
          <a:prstGeom prst="rect">
            <a:avLst/>
          </a:prstGeom>
          <a:ln>
            <a:solidFill>
              <a:schemeClr val="accent5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marL="92075" indent="-92075" algn="just">
              <a:buFont typeface="Arial" panose="020B0604020202020204" pitchFamily="34" charset="0"/>
              <a:buChar char="•"/>
            </a:pPr>
            <a:r>
              <a:rPr lang="ru-RU" dirty="0">
                <a:solidFill>
                  <a:srgbClr val="000000"/>
                </a:solidFill>
                <a:latin typeface="Arial Narrow" panose="020B0606020202030204" pitchFamily="34" charset="0"/>
                <a:ea typeface="Times New Roman" panose="02020603050405020304" pitchFamily="18" charset="0"/>
              </a:rPr>
              <a:t>запрета выезда на международные спортивные, культурные, туристские мероприятия в страны, неблагополучные по COVID-19, </a:t>
            </a:r>
            <a:r>
              <a:rPr lang="ru-RU" dirty="0">
                <a:solidFill>
                  <a:srgbClr val="000000"/>
                </a:solidFill>
                <a:latin typeface="Arial Narrow" panose="020B0606020202030204" pitchFamily="34" charset="0"/>
                <a:ea typeface="Arial" panose="020B0604020202020204" pitchFamily="34" charset="0"/>
              </a:rPr>
              <a:t>за исключением выезда по мед. показаниям</a:t>
            </a:r>
            <a:endParaRPr lang="ru-RU" dirty="0">
              <a:latin typeface="Arial Narrow" panose="020B060602020203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5870077" y="3712651"/>
            <a:ext cx="6250489" cy="1477328"/>
          </a:xfrm>
          <a:prstGeom prst="rect">
            <a:avLst/>
          </a:prstGeom>
          <a:ln>
            <a:solidFill>
              <a:schemeClr val="accent5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marL="92075" indent="-92075" algn="just">
              <a:buFont typeface="Arial" panose="020B0604020202020204" pitchFamily="34" charset="0"/>
              <a:buChar char="•"/>
            </a:pPr>
            <a:r>
              <a:rPr lang="ru-RU" dirty="0">
                <a:solidFill>
                  <a:srgbClr val="000000"/>
                </a:solidFill>
                <a:latin typeface="Arial Narrow" panose="020B0606020202030204" pitchFamily="34" charset="0"/>
                <a:ea typeface="Arial" panose="020B0604020202020204" pitchFamily="34" charset="0"/>
              </a:rPr>
              <a:t>запрета выезда и въезда на территорию регионов с объявленным карантином, за исключением лиц, выезжающих и въезжающих по мед. показаниям, а также выезда лиц, находившихся на лечении в стационарах и под наблюдением в карантинных и провизорных стационарах, в период введения карантина</a:t>
            </a:r>
            <a:endParaRPr lang="ru-RU" dirty="0">
              <a:latin typeface="Arial Narrow" panose="020B0606020202030204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6355080" y="5199759"/>
            <a:ext cx="5765486" cy="181588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lvl="0" algn="just">
              <a:spcAft>
                <a:spcPts val="0"/>
              </a:spcAft>
              <a:tabLst>
                <a:tab pos="630555" algn="l"/>
              </a:tabLst>
            </a:pPr>
            <a:r>
              <a:rPr lang="ru-RU" sz="1600" b="1" dirty="0">
                <a:solidFill>
                  <a:srgbClr val="000000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Выезд на лечение </a:t>
            </a:r>
            <a:r>
              <a:rPr lang="kk-KZ" sz="1600" b="1" dirty="0">
                <a:solidFill>
                  <a:srgbClr val="000000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 рубеж</a:t>
            </a:r>
            <a:r>
              <a:rPr lang="ru-RU" sz="1600" b="1" dirty="0">
                <a:solidFill>
                  <a:srgbClr val="000000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разрешается гражданам </a:t>
            </a:r>
            <a:r>
              <a:rPr lang="kk-KZ" sz="1600" b="1" dirty="0">
                <a:solidFill>
                  <a:srgbClr val="000000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 сопровождении не более 2-х чел., при наличии следующих документов</a:t>
            </a:r>
            <a:r>
              <a:rPr lang="ru-RU" sz="1600" b="1" dirty="0">
                <a:solidFill>
                  <a:srgbClr val="000000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sz="1600" b="1" dirty="0">
              <a:latin typeface="Arial Narrow" panose="020B0606020202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spcAft>
                <a:spcPts val="0"/>
              </a:spcAft>
              <a:tabLst>
                <a:tab pos="630555" algn="l"/>
              </a:tabLst>
            </a:pPr>
            <a:r>
              <a:rPr lang="ru-RU" sz="1600" dirty="0">
                <a:solidFill>
                  <a:srgbClr val="000000"/>
                </a:solidFill>
                <a:latin typeface="Arial Narrow" panose="020B0606020202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– заключение ВКК </a:t>
            </a:r>
            <a:r>
              <a:rPr lang="kk-KZ" sz="1600" dirty="0">
                <a:solidFill>
                  <a:srgbClr val="000000"/>
                </a:solidFill>
                <a:latin typeface="Arial Narrow" panose="020B0606020202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территориальной АПО для подтверждения диагноза и срочности лечения</a:t>
            </a:r>
            <a:r>
              <a:rPr lang="ru-RU" sz="1600" dirty="0">
                <a:solidFill>
                  <a:srgbClr val="000000"/>
                </a:solidFill>
                <a:latin typeface="Arial Narrow" panose="020B0606020202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, согласно ф. 035-1/у;</a:t>
            </a:r>
          </a:p>
          <a:p>
            <a:pPr lvl="0" algn="just">
              <a:spcAft>
                <a:spcPts val="0"/>
              </a:spcAft>
              <a:tabLst>
                <a:tab pos="630555" algn="l"/>
              </a:tabLst>
            </a:pPr>
            <a:r>
              <a:rPr lang="ru-RU" sz="1600" dirty="0">
                <a:solidFill>
                  <a:srgbClr val="000000"/>
                </a:solidFill>
                <a:latin typeface="Arial Narrow" panose="020B0606020202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– письмо-приглашение от зарубежной МО на лечение, с нотариально засвидетельствованным переводом</a:t>
            </a:r>
            <a:r>
              <a:rPr lang="kk-KZ" sz="1600" dirty="0">
                <a:solidFill>
                  <a:srgbClr val="000000"/>
                </a:solidFill>
                <a:latin typeface="Arial Narrow" panose="020B0606020202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;</a:t>
            </a:r>
            <a:endParaRPr lang="ru-RU" sz="1600" dirty="0">
              <a:effectLst/>
              <a:latin typeface="Arial Narrow" panose="020B0606020202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6355080" y="2142991"/>
            <a:ext cx="5765486" cy="156966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lvl="0" algn="just">
              <a:spcAft>
                <a:spcPts val="0"/>
              </a:spcAft>
              <a:tabLst>
                <a:tab pos="630555" algn="l"/>
              </a:tabLst>
            </a:pPr>
            <a:r>
              <a:rPr lang="kk-KZ" sz="1600" b="1" dirty="0">
                <a:solidFill>
                  <a:srgbClr val="000000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ru-RU" sz="1600" b="1" dirty="0" err="1">
                <a:solidFill>
                  <a:srgbClr val="000000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ъезд</a:t>
            </a:r>
            <a:r>
              <a:rPr lang="ru-RU" sz="1600" b="1" dirty="0">
                <a:solidFill>
                  <a:srgbClr val="000000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и выезд граждан по мед. показаниям </a:t>
            </a:r>
            <a:r>
              <a:rPr lang="kk-KZ" sz="1600" b="1" dirty="0">
                <a:solidFill>
                  <a:srgbClr val="000000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 сопровождении не более 2-х чел., при наличии следующих документов</a:t>
            </a:r>
            <a:r>
              <a:rPr lang="ru-RU" sz="1600" b="1" dirty="0">
                <a:solidFill>
                  <a:srgbClr val="000000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sz="1600" b="1" dirty="0">
              <a:latin typeface="Arial Narrow" panose="020B0606020202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spcAft>
                <a:spcPts val="0"/>
              </a:spcAft>
              <a:tabLst>
                <a:tab pos="630555" algn="l"/>
              </a:tabLst>
            </a:pPr>
            <a:r>
              <a:rPr lang="ru-RU" sz="1600" dirty="0">
                <a:solidFill>
                  <a:srgbClr val="000000"/>
                </a:solidFill>
                <a:latin typeface="Arial Narrow" panose="020B0606020202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– заключение ВВК </a:t>
            </a:r>
            <a:r>
              <a:rPr lang="kk-KZ" sz="1600" dirty="0">
                <a:solidFill>
                  <a:srgbClr val="000000"/>
                </a:solidFill>
                <a:latin typeface="Arial Narrow" panose="020B0606020202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территориальной АПО для подтверждения диагноза и срочности лечения</a:t>
            </a:r>
            <a:r>
              <a:rPr lang="ru-RU" sz="1600" dirty="0">
                <a:solidFill>
                  <a:srgbClr val="000000"/>
                </a:solidFill>
                <a:latin typeface="Arial Narrow" panose="020B0606020202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, согласно форме 035-1/у</a:t>
            </a:r>
          </a:p>
          <a:p>
            <a:pPr lvl="0" algn="just">
              <a:spcAft>
                <a:spcPts val="0"/>
              </a:spcAft>
              <a:tabLst>
                <a:tab pos="630555" algn="l"/>
              </a:tabLst>
            </a:pPr>
            <a:r>
              <a:rPr lang="ru-RU" sz="1600" dirty="0">
                <a:solidFill>
                  <a:srgbClr val="000000"/>
                </a:solidFill>
                <a:latin typeface="Arial Narrow" panose="020B0606020202030204" pitchFamily="34" charset="0"/>
                <a:ea typeface="Times New Roman" panose="02020603050405020304" pitchFamily="18" charset="0"/>
              </a:rPr>
              <a:t>– письмо-приглашение от МО, расположенной в карантинной зоне с указанием диагноза и подтверждением срочности</a:t>
            </a:r>
            <a:endParaRPr lang="ru-RU" sz="1600" dirty="0">
              <a:latin typeface="Arial Narrow" panose="020B0606020202030204" pitchFamily="34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157163" y="5035335"/>
            <a:ext cx="5559264" cy="369332"/>
          </a:xfrm>
          <a:prstGeom prst="rect">
            <a:avLst/>
          </a:prstGeom>
          <a:ln>
            <a:solidFill>
              <a:schemeClr val="accent5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marL="92075" lvl="0" indent="-92075" algn="just"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630555" algn="l"/>
              </a:tabLst>
            </a:pPr>
            <a:r>
              <a:rPr lang="ru-RU" dirty="0">
                <a:solidFill>
                  <a:srgbClr val="000000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запрета на использование кальянов в объектах общепита;</a:t>
            </a:r>
            <a:endParaRPr lang="ru-RU" dirty="0">
              <a:effectLst/>
              <a:latin typeface="Arial Narrow" panose="020B0606020202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1101865" y="5507001"/>
            <a:ext cx="4614562" cy="1477328"/>
          </a:xfrm>
          <a:prstGeom prst="rect">
            <a:avLst/>
          </a:prstGeom>
          <a:ln>
            <a:solidFill>
              <a:schemeClr val="accent5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marL="85725" indent="-85725" algn="just">
              <a:buFont typeface="Arial" panose="020B0604020202020204" pitchFamily="34" charset="0"/>
              <a:buChar char="•"/>
            </a:pPr>
            <a:r>
              <a:rPr lang="ru-RU" dirty="0">
                <a:solidFill>
                  <a:srgbClr val="000000"/>
                </a:solidFill>
                <a:latin typeface="Arial Narrow" panose="020B0606020202030204" pitchFamily="34" charset="0"/>
                <a:ea typeface="Times New Roman" panose="02020603050405020304" pitchFamily="18" charset="0"/>
              </a:rPr>
              <a:t>карантина и соблюдения санитарно-дезинфекционного режима в мед. организациях, медико-социальных объектах, домах ребенка, центрах соц. реабилитации, учебных заведениях </a:t>
            </a:r>
            <a:r>
              <a:rPr lang="ru-RU" dirty="0" err="1">
                <a:solidFill>
                  <a:srgbClr val="000000"/>
                </a:solidFill>
                <a:latin typeface="Arial Narrow" panose="020B0606020202030204" pitchFamily="34" charset="0"/>
                <a:ea typeface="Times New Roman" panose="02020603050405020304" pitchFamily="18" charset="0"/>
              </a:rPr>
              <a:t>интернатного</a:t>
            </a:r>
            <a:r>
              <a:rPr lang="ru-RU" dirty="0">
                <a:solidFill>
                  <a:srgbClr val="000000"/>
                </a:solidFill>
                <a:latin typeface="Arial Narrow" panose="020B0606020202030204" pitchFamily="34" charset="0"/>
                <a:ea typeface="Times New Roman" panose="02020603050405020304" pitchFamily="18" charset="0"/>
              </a:rPr>
              <a:t> типа.</a:t>
            </a:r>
            <a:endParaRPr lang="ru-RU" dirty="0">
              <a:latin typeface="Arial Narrow" panose="020B0606020202030204" pitchFamily="34" charset="0"/>
            </a:endParaRPr>
          </a:p>
        </p:txBody>
      </p:sp>
      <p:pic>
        <p:nvPicPr>
          <p:cNvPr id="14" name="Рисунок 1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689" y="6075166"/>
            <a:ext cx="1019176" cy="1019176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801" y="3836649"/>
            <a:ext cx="937614" cy="937614"/>
          </a:xfrm>
          <a:prstGeom prst="rect">
            <a:avLst/>
          </a:prstGeom>
        </p:spPr>
      </p:pic>
      <p:pic>
        <p:nvPicPr>
          <p:cNvPr id="16" name="Рисунок 15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628" y="3085307"/>
            <a:ext cx="751342" cy="751342"/>
          </a:xfrm>
          <a:prstGeom prst="rect">
            <a:avLst/>
          </a:prstGeom>
        </p:spPr>
      </p:pic>
      <p:sp>
        <p:nvSpPr>
          <p:cNvPr id="17" name="TextBox 16"/>
          <p:cNvSpPr txBox="1"/>
          <p:nvPr/>
        </p:nvSpPr>
        <p:spPr>
          <a:xfrm>
            <a:off x="11887188" y="6829981"/>
            <a:ext cx="301686" cy="369332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txBody>
          <a:bodyPr wrap="none" rtlCol="0">
            <a:spAutoFit/>
          </a:bodyPr>
          <a:lstStyle/>
          <a:p>
            <a:r>
              <a:rPr lang="kk-KZ" dirty="0"/>
              <a:t>4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050397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7163" y="1402071"/>
            <a:ext cx="5535714" cy="1368237"/>
          </a:xfrm>
          <a:ln>
            <a:solidFill>
              <a:schemeClr val="accent5">
                <a:lumMod val="75000"/>
              </a:schemeClr>
            </a:solidFill>
          </a:ln>
        </p:spPr>
        <p:txBody>
          <a:bodyPr>
            <a:noAutofit/>
          </a:bodyPr>
          <a:lstStyle/>
          <a:p>
            <a:pPr marL="85725" indent="-85725" algn="just">
              <a:buFont typeface="Wingdings" panose="05000000000000000000" pitchFamily="2" charset="2"/>
              <a:buChar char="§"/>
            </a:pPr>
            <a:r>
              <a:rPr lang="ru-RU" sz="1800" dirty="0">
                <a:solidFill>
                  <a:schemeClr val="bg2">
                    <a:lumMod val="10000"/>
                  </a:schemeClr>
                </a:solidFill>
                <a:latin typeface="Arial Narrow" panose="020B0606020202030204" pitchFamily="34" charset="0"/>
              </a:rPr>
              <a:t>усиленного санитарно-дезинфекционного режима на объектах массового пребывания и жизнеобеспечения (ТРЦ, рынки, </a:t>
            </a:r>
            <a:r>
              <a:rPr lang="ru-RU" sz="1800" dirty="0" err="1">
                <a:solidFill>
                  <a:schemeClr val="bg2">
                    <a:lumMod val="10000"/>
                  </a:schemeClr>
                </a:solidFill>
                <a:latin typeface="Arial Narrow" panose="020B0606020202030204" pitchFamily="34" charset="0"/>
              </a:rPr>
              <a:t>ЦОНы</a:t>
            </a:r>
            <a:r>
              <a:rPr lang="ru-RU" sz="1800" dirty="0">
                <a:solidFill>
                  <a:schemeClr val="bg2">
                    <a:lumMod val="10000"/>
                  </a:schemeClr>
                </a:solidFill>
                <a:latin typeface="Arial Narrow" panose="020B0606020202030204" pitchFamily="34" charset="0"/>
              </a:rPr>
              <a:t>, пищевой промышленности, общественного питания, вокзалы, аэропорты, сферы услуг и др.);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1" y="0"/>
            <a:ext cx="12191999" cy="468563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ru-RU" sz="2399" b="1" dirty="0">
                <a:solidFill>
                  <a:schemeClr val="bg1"/>
                </a:solidFill>
                <a:latin typeface="Arial Narrow" panose="020B0606020202030204" pitchFamily="34" charset="0"/>
              </a:rPr>
              <a:t>ІІ. Ограничительные мероприятия на территории республики</a:t>
            </a:r>
            <a:endParaRPr lang="ru-RU" sz="2399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157162" y="470085"/>
            <a:ext cx="11963403" cy="75097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 indent="450169" algn="just">
              <a:lnSpc>
                <a:spcPct val="107000"/>
              </a:lnSpc>
            </a:pPr>
            <a:r>
              <a:rPr lang="ru-RU" sz="2000" b="1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3.</a:t>
            </a:r>
            <a:r>
              <a:rPr lang="ru-RU" sz="2000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Центральным гос. органам, правоохранительным и специальным </a:t>
            </a:r>
            <a:r>
              <a:rPr lang="ru-RU" sz="2000" b="1" spc="11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органам</a:t>
            </a:r>
            <a:r>
              <a:rPr lang="ru-RU" sz="2000" b="1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акимам областей, городов Алматы, Нур-Султан, Шымкент обеспечить введение и контроль исполнения:</a:t>
            </a:r>
            <a:endParaRPr lang="ru-RU" sz="2000" dirty="0">
              <a:solidFill>
                <a:schemeClr val="accent5">
                  <a:lumMod val="50000"/>
                </a:schemeClr>
              </a:solidFill>
              <a:latin typeface="Arial Narrow" panose="020B0606020202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203960" y="2822336"/>
            <a:ext cx="4488916" cy="258532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marL="85725" lvl="0" indent="-85725" algn="just">
              <a:buFont typeface="Wingdings" panose="05000000000000000000" pitchFamily="2" charset="2"/>
              <a:buChar char="§"/>
            </a:pPr>
            <a:r>
              <a:rPr lang="ru-RU" dirty="0">
                <a:solidFill>
                  <a:schemeClr val="bg2">
                    <a:lumMod val="10000"/>
                  </a:schemeClr>
                </a:solidFill>
                <a:latin typeface="Arial Narrow" panose="020B0606020202030204" pitchFamily="34" charset="0"/>
              </a:rPr>
              <a:t>обработки с применением моющих и дез. средств общ. транспорта перед каждым рейсом, аэропортов, железнодорожных и автовокзалов, супермаркетов, рынков, остановок общ. транспорта (не менее 2 раз в день), перил пешеходных переходов, спортивных снарядов, детских и спортивных площадок, скамеек и лавочек, банкоматов, терминалов банков, </a:t>
            </a:r>
            <a:r>
              <a:rPr lang="en-US" dirty="0">
                <a:solidFill>
                  <a:schemeClr val="bg2">
                    <a:lumMod val="10000"/>
                  </a:schemeClr>
                </a:solidFill>
                <a:latin typeface="Arial Narrow" panose="020B0606020202030204" pitchFamily="34" charset="0"/>
              </a:rPr>
              <a:t>POS</a:t>
            </a:r>
            <a:r>
              <a:rPr lang="ru-RU" dirty="0">
                <a:solidFill>
                  <a:schemeClr val="bg2">
                    <a:lumMod val="10000"/>
                  </a:schemeClr>
                </a:solidFill>
                <a:latin typeface="Arial Narrow" panose="020B0606020202030204" pitchFamily="34" charset="0"/>
              </a:rPr>
              <a:t>-терминалов.; 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157162" y="5459687"/>
            <a:ext cx="5535714" cy="1477328"/>
          </a:xfrm>
          <a:prstGeom prst="rect">
            <a:avLst/>
          </a:prstGeom>
          <a:ln>
            <a:solidFill>
              <a:schemeClr val="accent5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marL="85725" lvl="0" indent="-85725" algn="just">
              <a:buFont typeface="Wingdings" panose="05000000000000000000" pitchFamily="2" charset="2"/>
              <a:buChar char="§"/>
            </a:pPr>
            <a:r>
              <a:rPr lang="ru-RU" dirty="0">
                <a:solidFill>
                  <a:schemeClr val="bg2">
                    <a:lumMod val="10000"/>
                  </a:schemeClr>
                </a:solidFill>
                <a:latin typeface="Arial Narrow" panose="020B0606020202030204" pitchFamily="34" charset="0"/>
              </a:rPr>
              <a:t>обработки с применением моющих средств общественного наземных и подземных пешеходных переходов, тротуаров, парков, скверов, площадей, прилегающей территории к железнодорожным и автовокзалам, автомобильных дорог и территории рынков. 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5818085" y="2679820"/>
            <a:ext cx="6216750" cy="64633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marL="92075" lvl="0" indent="-92075" algn="just">
              <a:buFont typeface="Wingdings" panose="05000000000000000000" pitchFamily="2" charset="2"/>
              <a:buChar char="§"/>
            </a:pPr>
            <a:r>
              <a:rPr lang="ru-RU" dirty="0">
                <a:latin typeface="Arial Narrow" panose="020B0606020202030204" pitchFamily="34" charset="0"/>
              </a:rPr>
              <a:t>реализации продуктов питания в фасованном виде, за исключением овощей и фруктов;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5815853" y="1402071"/>
            <a:ext cx="5082011" cy="1200329"/>
          </a:xfrm>
          <a:prstGeom prst="rect">
            <a:avLst/>
          </a:prstGeom>
          <a:ln>
            <a:solidFill>
              <a:schemeClr val="accent5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marL="92075" lvl="0" indent="-92075" algn="just">
              <a:buFont typeface="Wingdings" panose="05000000000000000000" pitchFamily="2" charset="2"/>
              <a:buChar char="§"/>
            </a:pPr>
            <a:r>
              <a:rPr lang="ru-RU" dirty="0">
                <a:latin typeface="Arial Narrow" panose="020B0606020202030204" pitchFamily="34" charset="0"/>
              </a:rPr>
              <a:t>оказания услуг населению на объектах торговли, общественного питания в одноразовых перчатках, подлежащих замене не менее двух раз в смену и при нарушении целостности;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5815853" y="3410997"/>
            <a:ext cx="6261845" cy="923330"/>
          </a:xfrm>
          <a:prstGeom prst="rect">
            <a:avLst/>
          </a:prstGeom>
          <a:ln>
            <a:solidFill>
              <a:schemeClr val="accent5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marL="92075" lvl="0" indent="-92075" algn="just">
              <a:buFont typeface="Wingdings" panose="05000000000000000000" pitchFamily="2" charset="2"/>
              <a:buChar char="§"/>
            </a:pPr>
            <a:r>
              <a:rPr lang="ru-RU" dirty="0">
                <a:latin typeface="Arial Narrow" panose="020B0606020202030204" pitchFamily="34" charset="0"/>
              </a:rPr>
              <a:t>активного эпидемиологического надзора, выявления и изоляции больных (и лиц с подозрением) с проявлениями вирусной инфекции, схожими по клиническим признакам с COVID-19; 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5815853" y="4457434"/>
            <a:ext cx="5169548" cy="1200329"/>
          </a:xfrm>
          <a:prstGeom prst="rect">
            <a:avLst/>
          </a:prstGeom>
          <a:ln>
            <a:solidFill>
              <a:schemeClr val="accent5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marL="92075" indent="-92075" algn="just">
              <a:buFont typeface="Wingdings" panose="05000000000000000000" pitchFamily="2" charset="2"/>
              <a:buChar char="§"/>
            </a:pPr>
            <a:r>
              <a:rPr lang="ru-RU" dirty="0">
                <a:latin typeface="Arial Narrow" panose="020B0606020202030204" pitchFamily="34" charset="0"/>
              </a:rPr>
              <a:t>организации при объявлении режима ЧС в отдельном регионе санитарно-карантинного контроля на блокпостах в соответствии приложению 4 к настоящему постановлению</a:t>
            </a:r>
          </a:p>
        </p:txBody>
      </p:sp>
      <p:sp>
        <p:nvSpPr>
          <p:cNvPr id="12" name="Прямоугольник 11"/>
          <p:cNvSpPr/>
          <p:nvPr/>
        </p:nvSpPr>
        <p:spPr>
          <a:xfrm>
            <a:off x="5815853" y="5736686"/>
            <a:ext cx="6261845" cy="1200329"/>
          </a:xfrm>
          <a:prstGeom prst="rect">
            <a:avLst/>
          </a:prstGeom>
          <a:ln>
            <a:solidFill>
              <a:schemeClr val="accent5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marL="92075" lvl="0" indent="-92075" algn="just">
              <a:buFont typeface="Wingdings" panose="05000000000000000000" pitchFamily="2" charset="2"/>
              <a:buChar char="§"/>
            </a:pPr>
            <a:r>
              <a:rPr lang="ru-RU" dirty="0">
                <a:latin typeface="Arial Narrow" panose="020B0606020202030204" pitchFamily="34" charset="0"/>
              </a:rPr>
              <a:t>использования масок или респираторов высокой степени защиты мед. работниками и персоналом, действия которых связаны с осмотром, транспортировкой, работой в очаге, госпитализацией, лечением и обслуживанием больных с подозрением на COVID-19;</a:t>
            </a:r>
          </a:p>
        </p:txBody>
      </p:sp>
      <p:sp>
        <p:nvSpPr>
          <p:cNvPr id="13" name="Объект 12"/>
          <p:cNvSpPr>
            <a:spLocks noGrp="1"/>
          </p:cNvSpPr>
          <p:nvPr>
            <p:ph idx="1"/>
          </p:nvPr>
        </p:nvSpPr>
        <p:spPr>
          <a:xfrm>
            <a:off x="838199" y="5041843"/>
            <a:ext cx="4038601" cy="1658226"/>
          </a:xfrm>
        </p:spPr>
        <p:txBody>
          <a:bodyPr/>
          <a:lstStyle/>
          <a:p>
            <a:endParaRPr lang="kk-KZ" dirty="0"/>
          </a:p>
          <a:p>
            <a:endParaRPr lang="kk-KZ" dirty="0"/>
          </a:p>
          <a:p>
            <a:endParaRPr lang="kk-KZ" dirty="0"/>
          </a:p>
          <a:p>
            <a:endParaRPr lang="kk-KZ" dirty="0"/>
          </a:p>
          <a:p>
            <a:endParaRPr lang="ru-RU" dirty="0"/>
          </a:p>
        </p:txBody>
      </p:sp>
      <p:pic>
        <p:nvPicPr>
          <p:cNvPr id="15" name="Рисунок 1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06111" y="1260663"/>
            <a:ext cx="1427062" cy="1427062"/>
          </a:xfrm>
          <a:prstGeom prst="rect">
            <a:avLst/>
          </a:prstGeom>
        </p:spPr>
      </p:pic>
      <p:pic>
        <p:nvPicPr>
          <p:cNvPr id="16" name="Рисунок 1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85401" y="4396024"/>
            <a:ext cx="1135161" cy="1127752"/>
          </a:xfrm>
          <a:prstGeom prst="rect">
            <a:avLst/>
          </a:prstGeom>
        </p:spPr>
      </p:pic>
      <p:pic>
        <p:nvPicPr>
          <p:cNvPr id="17" name="Рисунок 1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7162" y="2805888"/>
            <a:ext cx="764528" cy="764528"/>
          </a:xfrm>
          <a:prstGeom prst="rect">
            <a:avLst/>
          </a:prstGeom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3953" y="3667675"/>
            <a:ext cx="770007" cy="770007"/>
          </a:xfrm>
          <a:prstGeom prst="rect">
            <a:avLst/>
          </a:prstGeom>
        </p:spPr>
      </p:pic>
      <p:pic>
        <p:nvPicPr>
          <p:cNvPr id="14" name="Рисунок 13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1094" y="4587992"/>
            <a:ext cx="743816" cy="743816"/>
          </a:xfrm>
          <a:prstGeom prst="rect">
            <a:avLst/>
          </a:prstGeom>
        </p:spPr>
      </p:pic>
      <p:sp>
        <p:nvSpPr>
          <p:cNvPr id="18" name="TextBox 17"/>
          <p:cNvSpPr txBox="1"/>
          <p:nvPr/>
        </p:nvSpPr>
        <p:spPr>
          <a:xfrm>
            <a:off x="11887188" y="6829981"/>
            <a:ext cx="301686" cy="369332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txBody>
          <a:bodyPr wrap="none" rtlCol="0">
            <a:spAutoFit/>
          </a:bodyPr>
          <a:lstStyle/>
          <a:p>
            <a:r>
              <a:rPr lang="kk-KZ" dirty="0"/>
              <a:t>5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627934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kk-KZ"/>
            </a:br>
            <a:br>
              <a:rPr lang="ru-RU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644190" y="5977993"/>
            <a:ext cx="709612" cy="190500"/>
          </a:xfrm>
        </p:spPr>
        <p:txBody>
          <a:bodyPr>
            <a:normAutofit fontScale="32500" lnSpcReduction="20000"/>
          </a:bodyPr>
          <a:lstStyle/>
          <a:p>
            <a:pPr>
              <a:lnSpc>
                <a:spcPct val="120000"/>
              </a:lnSpc>
            </a:pPr>
            <a:endParaRPr lang="kk-KZ" sz="1800" dirty="0">
              <a:latin typeface="Arial Narrow" panose="020B0606020202030204" pitchFamily="34" charset="0"/>
            </a:endParaRPr>
          </a:p>
          <a:p>
            <a:pPr>
              <a:lnSpc>
                <a:spcPct val="120000"/>
              </a:lnSpc>
            </a:pPr>
            <a:endParaRPr lang="kk-KZ" sz="1800" dirty="0">
              <a:latin typeface="Arial Narrow" panose="020B0606020202030204" pitchFamily="34" charset="0"/>
            </a:endParaRPr>
          </a:p>
          <a:p>
            <a:pPr>
              <a:lnSpc>
                <a:spcPct val="120000"/>
              </a:lnSpc>
            </a:pPr>
            <a:endParaRPr lang="kk-KZ" sz="1800" dirty="0">
              <a:latin typeface="Arial Narrow" panose="020B0606020202030204" pitchFamily="34" charset="0"/>
            </a:endParaRPr>
          </a:p>
          <a:p>
            <a:pPr>
              <a:lnSpc>
                <a:spcPct val="120000"/>
              </a:lnSpc>
            </a:pPr>
            <a:endParaRPr lang="ru-RU" sz="1800" dirty="0">
              <a:latin typeface="Arial Narrow" panose="020B060602020203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" y="0"/>
            <a:ext cx="12191999" cy="468563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ru-RU" sz="2399" b="1" dirty="0">
                <a:solidFill>
                  <a:schemeClr val="bg1"/>
                </a:solidFill>
                <a:latin typeface="Arial Narrow" panose="020B0606020202030204" pitchFamily="34" charset="0"/>
              </a:rPr>
              <a:t>ІІ. Ограничительные мероприятия на территории республики</a:t>
            </a:r>
            <a:endParaRPr lang="ru-RU" sz="2399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128589" y="563185"/>
            <a:ext cx="5922793" cy="101566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 indent="182563" algn="just"/>
            <a:r>
              <a:rPr lang="ru-RU" sz="2000" b="1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4. Министерству образования и науки РК совместно с акиматами областей, городов Алматы, </a:t>
            </a:r>
            <a:r>
              <a:rPr lang="ru-RU" sz="2000" b="1" dirty="0" err="1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Нур</a:t>
            </a:r>
            <a:r>
              <a:rPr lang="ru-RU" sz="2000" b="1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-Султан, Шымкент обеспечить:</a:t>
            </a:r>
            <a:endParaRPr lang="ru-RU" sz="2000" dirty="0">
              <a:solidFill>
                <a:schemeClr val="accent5">
                  <a:lumMod val="50000"/>
                </a:schemeClr>
              </a:solidFill>
              <a:latin typeface="Arial Narrow" panose="020B0606020202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6" name="Прямая соединительная линия 5"/>
          <p:cNvCxnSpPr/>
          <p:nvPr/>
        </p:nvCxnSpPr>
        <p:spPr>
          <a:xfrm flipH="1">
            <a:off x="6305671" y="563185"/>
            <a:ext cx="2386" cy="6402761"/>
          </a:xfrm>
          <a:prstGeom prst="line">
            <a:avLst/>
          </a:prstGeom>
          <a:ln w="28575">
            <a:solidFill>
              <a:schemeClr val="accent5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Прямоугольник 9"/>
          <p:cNvSpPr/>
          <p:nvPr/>
        </p:nvSpPr>
        <p:spPr>
          <a:xfrm>
            <a:off x="128589" y="1576223"/>
            <a:ext cx="5922793" cy="646331"/>
          </a:xfrm>
          <a:prstGeom prst="rect">
            <a:avLst/>
          </a:prstGeom>
          <a:ln>
            <a:solidFill>
              <a:schemeClr val="accent5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>
                <a:solidFill>
                  <a:srgbClr val="000000"/>
                </a:solidFill>
                <a:latin typeface="Arial Narrow" panose="020B0606020202030204" pitchFamily="34" charset="0"/>
                <a:ea typeface="Times New Roman" panose="02020603050405020304" pitchFamily="18" charset="0"/>
              </a:rPr>
              <a:t>выход на каникулы организаций среднего образования с 16 марта по 5 апреля 2020 года;</a:t>
            </a:r>
            <a:endParaRPr lang="ru-RU" dirty="0">
              <a:latin typeface="Arial Narrow" panose="020B0606020202030204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128587" y="2272077"/>
            <a:ext cx="5922793" cy="1200329"/>
          </a:xfrm>
          <a:prstGeom prst="rect">
            <a:avLst/>
          </a:prstGeom>
          <a:ln>
            <a:solidFill>
              <a:schemeClr val="accent5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marL="285750" indent="-285750" algn="just">
              <a:spcAft>
                <a:spcPts val="799"/>
              </a:spcAft>
              <a:buFont typeface="Arial" panose="020B0604020202020204" pitchFamily="34" charset="0"/>
              <a:buChar char="•"/>
            </a:pPr>
            <a:r>
              <a:rPr lang="ru-RU" dirty="0">
                <a:solidFill>
                  <a:srgbClr val="000000"/>
                </a:solidFill>
                <a:latin typeface="Arial Narrow" panose="020B0606020202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перевод на дистанционное обучение </a:t>
            </a:r>
            <a:r>
              <a:rPr lang="kk-KZ" dirty="0">
                <a:solidFill>
                  <a:srgbClr val="000000"/>
                </a:solidFill>
                <a:latin typeface="Arial Narrow" panose="020B0606020202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организаций </a:t>
            </a:r>
            <a:r>
              <a:rPr lang="ru-RU" dirty="0">
                <a:solidFill>
                  <a:srgbClr val="000000"/>
                </a:solidFill>
                <a:latin typeface="Arial Narrow" panose="020B0606020202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образования (обеспечить максимальный перевод при наличии технической возможности), в том числе проведения всех видов оценки знаний; </a:t>
            </a:r>
            <a:endParaRPr lang="ru-RU" dirty="0">
              <a:latin typeface="Arial Narrow" panose="020B0606020202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128587" y="3509882"/>
            <a:ext cx="5922793" cy="923330"/>
          </a:xfrm>
          <a:prstGeom prst="rect">
            <a:avLst/>
          </a:prstGeom>
          <a:ln>
            <a:solidFill>
              <a:schemeClr val="accent5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dirty="0">
                <a:solidFill>
                  <a:srgbClr val="000000"/>
                </a:solidFill>
                <a:latin typeface="Arial Narrow" panose="020B0606020202030204" pitchFamily="34" charset="0"/>
                <a:ea typeface="Times New Roman" panose="02020603050405020304" pitchFamily="18" charset="0"/>
              </a:rPr>
              <a:t>соблюдение санитарно-дезинфекционного режима в организациях образования и воспитания (проветривание, влажная уборка не менее трёх раз в смену, дезинфекция);</a:t>
            </a:r>
            <a:endParaRPr lang="ru-RU" dirty="0">
              <a:latin typeface="Arial Narrow" panose="020B0606020202030204" pitchFamily="34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128587" y="4470688"/>
            <a:ext cx="5922793" cy="646331"/>
          </a:xfrm>
          <a:prstGeom prst="rect">
            <a:avLst/>
          </a:prstGeom>
          <a:ln>
            <a:solidFill>
              <a:schemeClr val="accent5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dirty="0" err="1">
                <a:solidFill>
                  <a:srgbClr val="000000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кварцевание</a:t>
            </a:r>
            <a:r>
              <a:rPr lang="ru-RU" dirty="0">
                <a:solidFill>
                  <a:srgbClr val="000000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помещений групп в детских дошкольных учреждениях; </a:t>
            </a:r>
            <a:endParaRPr lang="ru-RU" dirty="0">
              <a:latin typeface="Arial Narrow" panose="020B0606020202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128587" y="5154495"/>
            <a:ext cx="5922793" cy="369332"/>
          </a:xfrm>
          <a:prstGeom prst="rect">
            <a:avLst/>
          </a:prstGeom>
          <a:ln>
            <a:solidFill>
              <a:schemeClr val="accent5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dirty="0">
                <a:solidFill>
                  <a:srgbClr val="000000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проведение утреннего в детских дошкольных учреждениях; </a:t>
            </a:r>
            <a:endParaRPr lang="ru-RU" dirty="0">
              <a:latin typeface="Arial Narrow" panose="020B0606020202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128587" y="5567745"/>
            <a:ext cx="5922793" cy="646331"/>
          </a:xfrm>
          <a:prstGeom prst="rect">
            <a:avLst/>
          </a:prstGeom>
          <a:ln>
            <a:solidFill>
              <a:schemeClr val="accent5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dirty="0">
                <a:solidFill>
                  <a:srgbClr val="000000"/>
                </a:solidFill>
                <a:latin typeface="Arial Narrow" panose="020B0606020202030204" pitchFamily="34" charset="0"/>
                <a:ea typeface="Times New Roman" panose="02020603050405020304" pitchFamily="18" charset="0"/>
              </a:rPr>
              <a:t>запрет экскурсий учащихся во время каникул и срока действия ЧС</a:t>
            </a:r>
            <a:endParaRPr lang="ru-RU" dirty="0">
              <a:latin typeface="Arial Narrow" panose="020B0606020202030204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6562346" y="591338"/>
            <a:ext cx="5489158" cy="98488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 indent="92075" algn="just"/>
            <a:r>
              <a:rPr lang="ru-RU" sz="2000" b="1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  <a:ea typeface="Times New Roman" panose="02020603050405020304" pitchFamily="18" charset="0"/>
              </a:rPr>
              <a:t>5. Министерству индустрии и инфраструктурного развития РК </a:t>
            </a:r>
            <a:r>
              <a:rPr lang="ru-RU" dirty="0">
                <a:solidFill>
                  <a:srgbClr val="000000"/>
                </a:solidFill>
                <a:latin typeface="Arial Narrow" panose="020B0606020202030204" pitchFamily="34" charset="0"/>
                <a:ea typeface="Times New Roman" panose="02020603050405020304" pitchFamily="18" charset="0"/>
              </a:rPr>
              <a:t>обеспечить ограничение международных пассажирских сообщений</a:t>
            </a:r>
            <a:r>
              <a:rPr lang="ru-RU" b="1" dirty="0">
                <a:solidFill>
                  <a:srgbClr val="000000"/>
                </a:solidFill>
                <a:latin typeface="Arial Narrow" panose="020B0606020202030204" pitchFamily="34" charset="0"/>
                <a:ea typeface="Times New Roman" panose="02020603050405020304" pitchFamily="18" charset="0"/>
              </a:rPr>
              <a:t>. </a:t>
            </a:r>
            <a:endParaRPr lang="ru-RU" dirty="0">
              <a:latin typeface="Arial Narrow" panose="020B0606020202030204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6598920" y="2120314"/>
            <a:ext cx="5303520" cy="40011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 indent="92075" algn="just">
              <a:spcAft>
                <a:spcPts val="0"/>
              </a:spcAft>
            </a:pPr>
            <a:r>
              <a:rPr lang="ru-RU" sz="2000" b="1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6.</a:t>
            </a:r>
            <a:r>
              <a:rPr lang="ru-RU" sz="2000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Министерству внутренних дел РК</a:t>
            </a:r>
            <a:r>
              <a:rPr lang="ru-RU" sz="2000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sz="2000" dirty="0">
              <a:solidFill>
                <a:schemeClr val="accent5">
                  <a:lumMod val="50000"/>
                </a:schemeClr>
              </a:solidFill>
              <a:effectLst/>
              <a:latin typeface="Arial Narrow" panose="020B0606020202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6598919" y="2503773"/>
            <a:ext cx="4688437" cy="1200329"/>
          </a:xfrm>
          <a:prstGeom prst="rect">
            <a:avLst/>
          </a:prstGeom>
          <a:ln>
            <a:solidFill>
              <a:schemeClr val="accent5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indent="85725" algn="just">
              <a:spcAft>
                <a:spcPts val="0"/>
              </a:spcAft>
            </a:pPr>
            <a:r>
              <a:rPr lang="ru-RU" dirty="0">
                <a:solidFill>
                  <a:srgbClr val="000000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1) охрану мест карантинизации и провизорной госпитализации контактных по COVID-19; </a:t>
            </a:r>
            <a:endParaRPr lang="ru-RU" dirty="0">
              <a:latin typeface="Arial Narrow" panose="020B0606020202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85725" algn="just">
              <a:spcAft>
                <a:spcPts val="0"/>
              </a:spcAft>
            </a:pPr>
            <a:r>
              <a:rPr lang="ru-RU" dirty="0">
                <a:solidFill>
                  <a:srgbClr val="000000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2) принятие мер по поиску и помещению на карантин контактных по COVID-19;</a:t>
            </a:r>
            <a:endParaRPr lang="ru-RU" dirty="0">
              <a:effectLst/>
              <a:latin typeface="Arial Narrow" panose="020B0606020202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6598920" y="4130602"/>
            <a:ext cx="5303520" cy="181588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 indent="85725" algn="just">
              <a:spcAft>
                <a:spcPts val="0"/>
              </a:spcAft>
            </a:pPr>
            <a:r>
              <a:rPr lang="ru-RU" sz="2000" b="1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7.</a:t>
            </a:r>
            <a:r>
              <a:rPr lang="ru-RU" sz="2000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Министерству информации и общественного развития РК </a:t>
            </a:r>
            <a:r>
              <a:rPr lang="ru-RU" dirty="0">
                <a:solidFill>
                  <a:srgbClr val="000000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совместно с акиматами областей, городов Алматы, Нур-Султан, Шымкент активизировать информационно-разъяснительную работу по профилактике распространения COVID-19 среди населения. </a:t>
            </a:r>
            <a:endParaRPr lang="ru-RU" dirty="0">
              <a:latin typeface="Arial Narrow" panose="020B0606020202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0" name="Рисунок 1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161988"/>
            <a:ext cx="1133789" cy="1133789"/>
          </a:xfrm>
          <a:prstGeom prst="rect">
            <a:avLst/>
          </a:prstGeom>
        </p:spPr>
      </p:pic>
      <p:pic>
        <p:nvPicPr>
          <p:cNvPr id="22" name="Рисунок 2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750502">
            <a:off x="11064602" y="6064785"/>
            <a:ext cx="900110" cy="900110"/>
          </a:xfrm>
          <a:prstGeom prst="rect">
            <a:avLst/>
          </a:prstGeom>
        </p:spPr>
      </p:pic>
      <p:pic>
        <p:nvPicPr>
          <p:cNvPr id="18" name="Рисунок 1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210319">
            <a:off x="10637048" y="6327197"/>
            <a:ext cx="762000" cy="762000"/>
          </a:xfrm>
          <a:prstGeom prst="rect">
            <a:avLst/>
          </a:prstGeom>
        </p:spPr>
      </p:pic>
      <p:pic>
        <p:nvPicPr>
          <p:cNvPr id="21" name="Рисунок 20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34176" y="2711188"/>
            <a:ext cx="762000" cy="762000"/>
          </a:xfrm>
          <a:prstGeom prst="rect">
            <a:avLst/>
          </a:prstGeom>
        </p:spPr>
      </p:pic>
      <p:pic>
        <p:nvPicPr>
          <p:cNvPr id="25" name="Рисунок 24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970355">
            <a:off x="1135426" y="6420249"/>
            <a:ext cx="617266" cy="617266"/>
          </a:xfrm>
          <a:prstGeom prst="rect">
            <a:avLst/>
          </a:prstGeom>
        </p:spPr>
      </p:pic>
      <p:sp>
        <p:nvSpPr>
          <p:cNvPr id="23" name="TextBox 22"/>
          <p:cNvSpPr txBox="1"/>
          <p:nvPr/>
        </p:nvSpPr>
        <p:spPr>
          <a:xfrm>
            <a:off x="11887188" y="6829981"/>
            <a:ext cx="301686" cy="369332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txBody>
          <a:bodyPr wrap="none" rtlCol="0">
            <a:spAutoFit/>
          </a:bodyPr>
          <a:lstStyle/>
          <a:p>
            <a:r>
              <a:rPr lang="kk-KZ" dirty="0"/>
              <a:t>6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169269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kk-KZ" dirty="0"/>
            </a:br>
            <a:br>
              <a:rPr lang="ru-RU" dirty="0"/>
            </a:b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 flipV="1">
            <a:off x="6596383" y="6603349"/>
            <a:ext cx="4752963" cy="53578"/>
          </a:xfrm>
        </p:spPr>
        <p:txBody>
          <a:bodyPr>
            <a:normAutofit fontScale="25000" lnSpcReduction="20000"/>
          </a:bodyPr>
          <a:lstStyle/>
          <a:p>
            <a:endParaRPr lang="kk-KZ" dirty="0"/>
          </a:p>
          <a:p>
            <a:endParaRPr lang="kk-KZ" dirty="0"/>
          </a:p>
          <a:p>
            <a:endParaRPr lang="kk-KZ" dirty="0"/>
          </a:p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0" y="0"/>
            <a:ext cx="12192000" cy="882678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square">
            <a:spAutoFit/>
          </a:bodyPr>
          <a:lstStyle/>
          <a:p>
            <a:pPr indent="450215" algn="ctr">
              <a:lnSpc>
                <a:spcPct val="107000"/>
              </a:lnSpc>
              <a:spcAft>
                <a:spcPts val="0"/>
              </a:spcAft>
            </a:pPr>
            <a:r>
              <a:rPr lang="ru-RU" sz="2400" b="1" dirty="0">
                <a:solidFill>
                  <a:schemeClr val="bg1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ІІІ. Организация и проведение противоэпидемических мероприятий по локализации очагов инфекции </a:t>
            </a:r>
            <a:endParaRPr lang="ru-RU" sz="2400" dirty="0">
              <a:solidFill>
                <a:schemeClr val="bg1"/>
              </a:solidFill>
              <a:effectLst/>
              <a:latin typeface="Arial Narrow" panose="020B0606020202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98120" y="882678"/>
            <a:ext cx="11846244" cy="42165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 indent="450215" algn="just">
              <a:lnSpc>
                <a:spcPct val="107000"/>
              </a:lnSpc>
              <a:spcAft>
                <a:spcPts val="0"/>
              </a:spcAft>
            </a:pPr>
            <a:r>
              <a:rPr lang="ru-RU" sz="2000" b="1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8. Акимам областей, городов Алматы, </a:t>
            </a:r>
            <a:r>
              <a:rPr lang="ru-RU" sz="2000" b="1" dirty="0" err="1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Нур</a:t>
            </a:r>
            <a:r>
              <a:rPr lang="ru-RU" sz="2000" b="1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-Султан, Шымкент обеспечить:</a:t>
            </a:r>
            <a:endParaRPr lang="ru-RU" sz="2000" dirty="0">
              <a:solidFill>
                <a:schemeClr val="accent5">
                  <a:lumMod val="50000"/>
                </a:schemeClr>
              </a:solidFill>
              <a:latin typeface="Arial Narrow" panose="020B0606020202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98120" y="1384942"/>
            <a:ext cx="5964135" cy="58477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ru-RU" sz="1600" dirty="0">
                <a:solidFill>
                  <a:srgbClr val="FF0000"/>
                </a:solidFill>
                <a:latin typeface="Arial Narrow" panose="020B0606020202030204" pitchFamily="34" charset="0"/>
                <a:ea typeface="Times New Roman" panose="02020603050405020304" pitchFamily="18" charset="0"/>
              </a:rPr>
              <a:t>развертывание дополнительных провизорных стационаров </a:t>
            </a:r>
            <a:r>
              <a:rPr lang="ru-RU" sz="1600" dirty="0">
                <a:solidFill>
                  <a:srgbClr val="000000"/>
                </a:solidFill>
                <a:latin typeface="Arial Narrow" panose="020B0606020202030204" pitchFamily="34" charset="0"/>
                <a:ea typeface="Times New Roman" panose="02020603050405020304" pitchFamily="18" charset="0"/>
              </a:rPr>
              <a:t>для больных с симптомами, не исключающими заболевания COVID-19</a:t>
            </a:r>
            <a:endParaRPr lang="ru-RU" sz="1600" dirty="0">
              <a:latin typeface="Arial Narrow" panose="020B060602020203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98120" y="2001215"/>
            <a:ext cx="5964135" cy="830997"/>
          </a:xfrm>
          <a:prstGeom prst="rect">
            <a:avLst/>
          </a:prstGeom>
          <a:ln>
            <a:solidFill>
              <a:schemeClr val="accent5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ru-RU" sz="1600" dirty="0">
                <a:solidFill>
                  <a:srgbClr val="FF0000"/>
                </a:solidFill>
                <a:latin typeface="Arial Narrow" panose="020B0606020202030204" pitchFamily="34" charset="0"/>
                <a:ea typeface="Times New Roman" panose="02020603050405020304" pitchFamily="18" charset="0"/>
              </a:rPr>
              <a:t>карантин для лиц, имевших повышенный риск заражения COVID-19, и транспортировку лиц, контактировавших с больным COVID-19</a:t>
            </a:r>
            <a:r>
              <a:rPr lang="ru-RU" sz="1600" dirty="0">
                <a:solidFill>
                  <a:srgbClr val="000000"/>
                </a:solidFill>
                <a:latin typeface="Arial Narrow" panose="020B0606020202030204" pitchFamily="34" charset="0"/>
                <a:ea typeface="Times New Roman" panose="02020603050405020304" pitchFamily="18" charset="0"/>
              </a:rPr>
              <a:t>, с соблюдением инструкции согласно приложению 5</a:t>
            </a:r>
            <a:endParaRPr lang="ru-RU" sz="1600" dirty="0">
              <a:latin typeface="Arial Narrow" panose="020B0606020202030204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98120" y="2892524"/>
            <a:ext cx="5964135" cy="58477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ru-RU" sz="1600" dirty="0">
                <a:solidFill>
                  <a:srgbClr val="FF0000"/>
                </a:solidFill>
                <a:latin typeface="Arial Narrow" panose="020B0606020202030204" pitchFamily="34" charset="0"/>
                <a:ea typeface="Times New Roman" panose="02020603050405020304" pitchFamily="18" charset="0"/>
              </a:rPr>
              <a:t>развертывание карантинных стационаров </a:t>
            </a:r>
            <a:r>
              <a:rPr lang="ru-RU" sz="1600" dirty="0">
                <a:solidFill>
                  <a:srgbClr val="000000"/>
                </a:solidFill>
                <a:latin typeface="Arial Narrow" panose="020B0606020202030204" pitchFamily="34" charset="0"/>
                <a:ea typeface="Times New Roman" panose="02020603050405020304" pitchFamily="18" charset="0"/>
              </a:rPr>
              <a:t>для изоляции лиц, контактировавших с больным COVID-19 согласно приложению 6</a:t>
            </a:r>
            <a:endParaRPr lang="ru-RU" sz="1600" dirty="0">
              <a:latin typeface="Arial Narrow" panose="020B0606020202030204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198120" y="3543143"/>
            <a:ext cx="5964135" cy="1077218"/>
          </a:xfrm>
          <a:prstGeom prst="rect">
            <a:avLst/>
          </a:prstGeom>
          <a:ln>
            <a:solidFill>
              <a:schemeClr val="accent5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ru-RU" sz="1600" dirty="0">
                <a:solidFill>
                  <a:srgbClr val="000000"/>
                </a:solidFill>
                <a:latin typeface="Arial Narrow" panose="020B0606020202030204" pitchFamily="34" charset="0"/>
                <a:ea typeface="Times New Roman" panose="02020603050405020304" pitchFamily="18" charset="0"/>
              </a:rPr>
              <a:t>при размещении карантинных стационаров в организациях немедицинского назначения (гостиницы, общежития, санатории и др.) </a:t>
            </a:r>
            <a:r>
              <a:rPr lang="ru-RU" sz="1600" dirty="0">
                <a:solidFill>
                  <a:srgbClr val="FF0000"/>
                </a:solidFill>
                <a:latin typeface="Arial Narrow" panose="020B0606020202030204" pitchFamily="34" charset="0"/>
                <a:ea typeface="Times New Roman" panose="02020603050405020304" pitchFamily="18" charset="0"/>
              </a:rPr>
              <a:t>организацию круглосуточных постов наблюдения за соблюдением требований карантина</a:t>
            </a:r>
            <a:r>
              <a:rPr lang="ru-RU" sz="1600" dirty="0">
                <a:solidFill>
                  <a:srgbClr val="000000"/>
                </a:solidFill>
                <a:latin typeface="Arial Narrow" panose="020B0606020202030204" pitchFamily="34" charset="0"/>
                <a:ea typeface="Times New Roman" panose="02020603050405020304" pitchFamily="18" charset="0"/>
              </a:rPr>
              <a:t>, предусмотрев обеспечение их СИЗ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198120" y="4671536"/>
            <a:ext cx="5964135" cy="58477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ru-RU" sz="1600" dirty="0">
                <a:solidFill>
                  <a:srgbClr val="FF0000"/>
                </a:solidFill>
                <a:latin typeface="Arial Narrow" panose="020B0606020202030204" pitchFamily="34" charset="0"/>
                <a:ea typeface="Times New Roman" panose="02020603050405020304" pitchFamily="18" charset="0"/>
              </a:rPr>
              <a:t>информирование населения о текущей эпидемиологической ситуации </a:t>
            </a:r>
            <a:r>
              <a:rPr lang="ru-RU" sz="1600" dirty="0">
                <a:solidFill>
                  <a:srgbClr val="000000"/>
                </a:solidFill>
                <a:latin typeface="Arial Narrow" panose="020B0606020202030204" pitchFamily="34" charset="0"/>
                <a:ea typeface="Times New Roman" panose="02020603050405020304" pitchFamily="18" charset="0"/>
              </a:rPr>
              <a:t>по распространению COVID-19 и принимаемых мерах в регионе</a:t>
            </a:r>
            <a:endParaRPr lang="ru-RU" sz="1600" dirty="0">
              <a:latin typeface="Arial Narrow" panose="020B0606020202030204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198120" y="5296810"/>
            <a:ext cx="5964135" cy="830997"/>
          </a:xfrm>
          <a:prstGeom prst="rect">
            <a:avLst/>
          </a:prstGeom>
          <a:ln>
            <a:solidFill>
              <a:schemeClr val="accent5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ru-RU" sz="1600" dirty="0">
                <a:solidFill>
                  <a:srgbClr val="FF0000"/>
                </a:solidFill>
                <a:latin typeface="Arial Narrow" panose="020B0606020202030204" pitchFamily="34" charset="0"/>
                <a:ea typeface="Times New Roman" panose="02020603050405020304" pitchFamily="18" charset="0"/>
              </a:rPr>
              <a:t>приобретение необходимого количества </a:t>
            </a:r>
            <a:r>
              <a:rPr lang="ru-RU" sz="1600" dirty="0">
                <a:solidFill>
                  <a:srgbClr val="000000"/>
                </a:solidFill>
                <a:latin typeface="Arial Narrow" panose="020B0606020202030204" pitchFamily="34" charset="0"/>
                <a:ea typeface="Times New Roman" panose="02020603050405020304" pitchFamily="18" charset="0"/>
              </a:rPr>
              <a:t>лекарственных средств, изделий медицинского назначения, реанимационного оборудования и расходных материалов</a:t>
            </a:r>
            <a:endParaRPr lang="ru-RU" sz="1600" dirty="0">
              <a:latin typeface="Arial Narrow" panose="020B0606020202030204" pitchFamily="34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6315076" y="1383114"/>
            <a:ext cx="5729288" cy="830997"/>
          </a:xfrm>
          <a:prstGeom prst="rect">
            <a:avLst/>
          </a:prstGeom>
          <a:ln>
            <a:solidFill>
              <a:schemeClr val="accent5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ru-RU" sz="1600" dirty="0">
                <a:solidFill>
                  <a:srgbClr val="FF0000"/>
                </a:solidFill>
                <a:latin typeface="Arial Narrow" panose="020B0606020202030204" pitchFamily="34" charset="0"/>
                <a:ea typeface="Times New Roman" panose="02020603050405020304" pitchFamily="18" charset="0"/>
              </a:rPr>
              <a:t>неснижаемый запас </a:t>
            </a:r>
            <a:r>
              <a:rPr lang="ru-RU" sz="1600" dirty="0">
                <a:solidFill>
                  <a:srgbClr val="000000"/>
                </a:solidFill>
                <a:latin typeface="Arial Narrow" panose="020B0606020202030204" pitchFamily="34" charset="0"/>
                <a:ea typeface="Times New Roman" panose="02020603050405020304" pitchFamily="18" charset="0"/>
              </a:rPr>
              <a:t>тест-систем, диагностикумов, расходных материалов для забора образцов и проведения лабораторных исследований на COVID-19, дезинфицирующих препаратов</a:t>
            </a:r>
            <a:endParaRPr lang="ru-RU" sz="1600" dirty="0">
              <a:latin typeface="Arial Narrow" panose="020B0606020202030204" pitchFamily="34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6315076" y="2347571"/>
            <a:ext cx="5729288" cy="88274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lvl="0" algn="just">
              <a:lnSpc>
                <a:spcPct val="107000"/>
              </a:lnSpc>
              <a:spcAft>
                <a:spcPts val="0"/>
              </a:spcAft>
              <a:tabLst>
                <a:tab pos="630555" algn="l"/>
              </a:tabLst>
            </a:pPr>
            <a:r>
              <a:rPr lang="ru-RU" sz="1600" dirty="0">
                <a:solidFill>
                  <a:srgbClr val="FF0000"/>
                </a:solidFill>
                <a:latin typeface="Arial Narrow" panose="020B0606020202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средствами для дистанционного измерения температуры </a:t>
            </a:r>
            <a:r>
              <a:rPr lang="ru-RU" sz="1600" dirty="0">
                <a:solidFill>
                  <a:srgbClr val="000000"/>
                </a:solidFill>
                <a:latin typeface="Arial Narrow" panose="020B0606020202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на входах (со стороны населенного пункта и перрона) в железнодорожные и автовокзалы, блокпостах;</a:t>
            </a:r>
            <a:endParaRPr lang="ru-RU" sz="1200" dirty="0">
              <a:effectLst/>
              <a:latin typeface="Arial Narrow" panose="020B0606020202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198120" y="6168306"/>
            <a:ext cx="5964135" cy="58477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ru-RU" sz="1600" dirty="0">
                <a:solidFill>
                  <a:srgbClr val="000000"/>
                </a:solidFill>
                <a:latin typeface="Arial Narrow" panose="020B0606020202030204" pitchFamily="34" charset="0"/>
                <a:ea typeface="Arial" panose="020B0604020202020204" pitchFamily="34" charset="0"/>
              </a:rPr>
              <a:t>с 6 апреля </a:t>
            </a:r>
            <a:r>
              <a:rPr lang="ru-RU" sz="1600" dirty="0">
                <a:solidFill>
                  <a:srgbClr val="FF0000"/>
                </a:solidFill>
                <a:latin typeface="Arial Narrow" panose="020B0606020202030204" pitchFamily="34" charset="0"/>
                <a:ea typeface="Arial" panose="020B0604020202020204" pitchFamily="34" charset="0"/>
              </a:rPr>
              <a:t>перевод на дистанционное обучение </a:t>
            </a:r>
            <a:r>
              <a:rPr lang="ru-RU" sz="1600" dirty="0">
                <a:solidFill>
                  <a:srgbClr val="000000"/>
                </a:solidFill>
                <a:latin typeface="Arial Narrow" panose="020B0606020202030204" pitchFamily="34" charset="0"/>
                <a:ea typeface="Arial" panose="020B0604020202020204" pitchFamily="34" charset="0"/>
              </a:rPr>
              <a:t>всех организаций среднего образования</a:t>
            </a:r>
            <a:endParaRPr lang="ru-RU" sz="1600" dirty="0">
              <a:latin typeface="Arial Narrow" panose="020B0606020202030204" pitchFamily="34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6315076" y="3363773"/>
            <a:ext cx="5729288" cy="830997"/>
          </a:xfrm>
          <a:prstGeom prst="rect">
            <a:avLst/>
          </a:prstGeom>
          <a:ln>
            <a:solidFill>
              <a:schemeClr val="accent5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ru-RU" sz="1600" dirty="0">
                <a:solidFill>
                  <a:srgbClr val="FF0000"/>
                </a:solidFill>
                <a:latin typeface="Arial Narrow" panose="020B0606020202030204" pitchFamily="34" charset="0"/>
                <a:ea typeface="Arial" panose="020B0604020202020204" pitchFamily="34" charset="0"/>
              </a:rPr>
              <a:t>ограничение передвижения детей до 18 лет и граждан старше 65 лет </a:t>
            </a:r>
            <a:r>
              <a:rPr lang="ru-RU" sz="1600" dirty="0">
                <a:solidFill>
                  <a:srgbClr val="000000"/>
                </a:solidFill>
                <a:latin typeface="Arial Narrow" panose="020B0606020202030204" pitchFamily="34" charset="0"/>
                <a:ea typeface="Arial" panose="020B0604020202020204" pitchFamily="34" charset="0"/>
              </a:rPr>
              <a:t>по улицам с обеспечением им доставки продовольствия и медикаментов</a:t>
            </a:r>
            <a:endParaRPr lang="ru-RU" sz="1600" dirty="0">
              <a:latin typeface="Arial Narrow" panose="020B0606020202030204" pitchFamily="34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6315076" y="4310766"/>
            <a:ext cx="5729288" cy="58477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ru-RU" sz="1600" dirty="0">
                <a:solidFill>
                  <a:srgbClr val="FF0000"/>
                </a:solidFill>
                <a:latin typeface="Arial Narrow" panose="020B0606020202030204" pitchFamily="34" charset="0"/>
                <a:ea typeface="Arial" panose="020B0604020202020204" pitchFamily="34" charset="0"/>
              </a:rPr>
              <a:t>ограничение входа </a:t>
            </a:r>
            <a:r>
              <a:rPr lang="ru-RU" sz="1600" dirty="0">
                <a:solidFill>
                  <a:srgbClr val="000000"/>
                </a:solidFill>
                <a:latin typeface="Arial Narrow" panose="020B0606020202030204" pitchFamily="34" charset="0"/>
                <a:ea typeface="Arial" panose="020B0604020202020204" pitchFamily="34" charset="0"/>
              </a:rPr>
              <a:t>в здание аэропортов, железнодорожных и автовокзалов для провожающих и встречающих лиц</a:t>
            </a:r>
            <a:endParaRPr lang="ru-RU" sz="1600" dirty="0">
              <a:latin typeface="Arial Narrow" panose="020B0606020202030204" pitchFamily="34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6315076" y="5011537"/>
            <a:ext cx="5729288" cy="830997"/>
          </a:xfrm>
          <a:prstGeom prst="rect">
            <a:avLst/>
          </a:prstGeom>
          <a:ln>
            <a:solidFill>
              <a:schemeClr val="accent5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ru-RU" sz="1600" dirty="0">
                <a:solidFill>
                  <a:srgbClr val="000000"/>
                </a:solidFill>
                <a:latin typeface="Arial Narrow" panose="020B0606020202030204" pitchFamily="34" charset="0"/>
                <a:ea typeface="Times New Roman" panose="02020603050405020304" pitchFamily="18" charset="0"/>
              </a:rPr>
              <a:t>деятельность организаций общественного питания, осуществляющих доставку еды в соответствии Временными правилами согласно приложению 7</a:t>
            </a:r>
            <a:endParaRPr lang="ru-RU" sz="1600" dirty="0">
              <a:latin typeface="Arial Narrow" panose="020B0606020202030204" pitchFamily="34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6315076" y="5958530"/>
            <a:ext cx="5729288" cy="83099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ru-RU" sz="1600" dirty="0">
                <a:solidFill>
                  <a:srgbClr val="FF0000"/>
                </a:solidFill>
                <a:latin typeface="Arial Narrow" panose="020B0606020202030204" pitchFamily="34" charset="0"/>
                <a:ea typeface="Times New Roman" panose="02020603050405020304" pitchFamily="18" charset="0"/>
              </a:rPr>
              <a:t>проведение захоронения трупа человека</a:t>
            </a:r>
            <a:r>
              <a:rPr lang="ru-RU" sz="1600" dirty="0">
                <a:solidFill>
                  <a:srgbClr val="000000"/>
                </a:solidFill>
                <a:latin typeface="Arial Narrow" panose="020B0606020202030204" pitchFamily="34" charset="0"/>
                <a:ea typeface="Times New Roman" panose="02020603050405020304" pitchFamily="18" charset="0"/>
              </a:rPr>
              <a:t>, умершего от коронавирусной инфекции COVID-19 с соблюдением мер безопасности согласно приложению 8</a:t>
            </a:r>
            <a:endParaRPr lang="ru-RU" sz="1600" dirty="0">
              <a:latin typeface="Arial Narrow" panose="020B0606020202030204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11887188" y="6829981"/>
            <a:ext cx="301686" cy="369332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txBody>
          <a:bodyPr wrap="none" rtlCol="0">
            <a:spAutoFit/>
          </a:bodyPr>
          <a:lstStyle/>
          <a:p>
            <a:r>
              <a:rPr lang="kk-KZ" dirty="0"/>
              <a:t>7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427083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kk-KZ" dirty="0"/>
            </a:b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602980" y="6268320"/>
            <a:ext cx="2756418" cy="281702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20000"/>
              </a:lnSpc>
            </a:pPr>
            <a:endParaRPr lang="kk-KZ" sz="1800" dirty="0"/>
          </a:p>
          <a:p>
            <a:pPr>
              <a:lnSpc>
                <a:spcPct val="120000"/>
              </a:lnSpc>
            </a:pPr>
            <a:endParaRPr lang="kk-KZ" sz="1800" dirty="0"/>
          </a:p>
          <a:p>
            <a:pPr>
              <a:lnSpc>
                <a:spcPct val="120000"/>
              </a:lnSpc>
            </a:pPr>
            <a:endParaRPr lang="ru-RU" sz="18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0" y="0"/>
            <a:ext cx="12192000" cy="882678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square">
            <a:spAutoFit/>
          </a:bodyPr>
          <a:lstStyle/>
          <a:p>
            <a:pPr indent="92075" algn="ctr">
              <a:lnSpc>
                <a:spcPct val="107000"/>
              </a:lnSpc>
              <a:spcAft>
                <a:spcPts val="0"/>
              </a:spcAft>
            </a:pPr>
            <a:r>
              <a:rPr lang="ru-RU" sz="2400" b="1" dirty="0">
                <a:solidFill>
                  <a:schemeClr val="bg1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ІІІ. Организация и проведение противоэпидемических мероприятий по локализации очагов инфекции </a:t>
            </a:r>
            <a:endParaRPr lang="ru-RU" sz="2400" dirty="0">
              <a:solidFill>
                <a:schemeClr val="bg1"/>
              </a:solidFill>
              <a:effectLst/>
              <a:latin typeface="Arial Narrow" panose="020B0606020202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75260" y="795880"/>
            <a:ext cx="12013614" cy="42165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 indent="92075" algn="just">
              <a:lnSpc>
                <a:spcPct val="107000"/>
              </a:lnSpc>
              <a:spcAft>
                <a:spcPts val="0"/>
              </a:spcAft>
            </a:pPr>
            <a:r>
              <a:rPr lang="ru-RU" sz="2000" b="1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9. Руководителям управлений здравоохранения областей, г. Алматы, </a:t>
            </a:r>
            <a:r>
              <a:rPr lang="ru-RU" sz="2000" b="1" dirty="0" err="1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Нур</a:t>
            </a:r>
            <a:r>
              <a:rPr lang="ru-RU" sz="2000" b="1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-Султан, Шымкент обеспечить:</a:t>
            </a:r>
            <a:endParaRPr lang="ru-RU" sz="2000" dirty="0">
              <a:solidFill>
                <a:schemeClr val="accent5">
                  <a:lumMod val="50000"/>
                </a:schemeClr>
              </a:solidFill>
              <a:effectLst/>
              <a:latin typeface="Arial Narrow" panose="020B0606020202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75260" y="1161942"/>
            <a:ext cx="12016740" cy="646331"/>
          </a:xfrm>
          <a:prstGeom prst="rect">
            <a:avLst/>
          </a:prstGeom>
          <a:ln>
            <a:solidFill>
              <a:schemeClr val="accent5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ru-RU" b="1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  <a:ea typeface="Times New Roman" panose="02020603050405020304" pitchFamily="18" charset="0"/>
              </a:rPr>
              <a:t>выделение отдельных коек в инфекционном стационаре </a:t>
            </a:r>
            <a:r>
              <a:rPr lang="ru-RU" dirty="0">
                <a:solidFill>
                  <a:srgbClr val="000000"/>
                </a:solidFill>
                <a:latin typeface="Arial Narrow" panose="020B0606020202030204" pitchFamily="34" charset="0"/>
                <a:ea typeface="Times New Roman" panose="02020603050405020304" pitchFamily="18" charset="0"/>
              </a:rPr>
              <a:t>для изоляции больных COVID-19 и с подозрением на заболевания COVID-19, с соблюдением противоэпидемического режима</a:t>
            </a:r>
            <a:endParaRPr lang="ru-RU" dirty="0">
              <a:latin typeface="Arial Narrow" panose="020B060602020203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75260" y="1788181"/>
            <a:ext cx="12016740" cy="646331"/>
          </a:xfrm>
          <a:prstGeom prst="rect">
            <a:avLst/>
          </a:prstGeom>
          <a:ln>
            <a:solidFill>
              <a:schemeClr val="accent5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ru-RU" b="1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  <a:ea typeface="Times New Roman" panose="02020603050405020304" pitchFamily="18" charset="0"/>
              </a:rPr>
              <a:t>выделение отдельных провизорных коек (стационаров) </a:t>
            </a:r>
            <a:r>
              <a:rPr lang="ru-RU" dirty="0">
                <a:solidFill>
                  <a:srgbClr val="000000"/>
                </a:solidFill>
                <a:latin typeface="Arial Narrow" panose="020B0606020202030204" pitchFamily="34" charset="0"/>
                <a:ea typeface="Times New Roman" panose="02020603050405020304" pitchFamily="18" charset="0"/>
              </a:rPr>
              <a:t>для изоляции больных с клиническими признаками, не исключающими COVID-19, с соблюдением противоэпидемического режима</a:t>
            </a:r>
            <a:endParaRPr lang="ru-RU" dirty="0">
              <a:latin typeface="Arial Narrow" panose="020B0606020202030204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75260" y="2407252"/>
            <a:ext cx="12016740" cy="646331"/>
          </a:xfrm>
          <a:prstGeom prst="rect">
            <a:avLst/>
          </a:prstGeom>
          <a:ln>
            <a:solidFill>
              <a:schemeClr val="accent5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lvl="0" algn="just">
              <a:spcAft>
                <a:spcPts val="0"/>
              </a:spcAft>
              <a:buClr>
                <a:srgbClr val="000000"/>
              </a:buClr>
            </a:pPr>
            <a:r>
              <a:rPr lang="ru-RU" b="1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выделение во всех организациях здравоохранения помещений для изоляции </a:t>
            </a:r>
            <a:r>
              <a:rPr lang="ru-RU" dirty="0">
                <a:solidFill>
                  <a:srgbClr val="000000"/>
                </a:solidFill>
                <a:latin typeface="Arial Narrow" panose="020B0606020202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на случай выявления пациента с клиническими признаками, не исключающими COVID-19, с учётом специфики оказываемой медицинской помощи; </a:t>
            </a:r>
            <a:endParaRPr lang="ru-RU" u="none" strike="noStrike" dirty="0">
              <a:effectLst/>
              <a:latin typeface="Arial Narrow" panose="020B0606020202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175260" y="3099944"/>
            <a:ext cx="12016740" cy="646331"/>
          </a:xfrm>
          <a:prstGeom prst="rect">
            <a:avLst/>
          </a:prstGeom>
          <a:ln>
            <a:solidFill>
              <a:schemeClr val="accent5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ru-RU" b="1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  <a:ea typeface="Times New Roman" panose="02020603050405020304" pitchFamily="18" charset="0"/>
              </a:rPr>
              <a:t>распределение ежедневного потока пациентов </a:t>
            </a:r>
            <a:r>
              <a:rPr lang="ru-RU" dirty="0">
                <a:solidFill>
                  <a:srgbClr val="000000"/>
                </a:solidFill>
                <a:latin typeface="Arial Narrow" panose="020B0606020202030204" pitchFamily="34" charset="0"/>
                <a:ea typeface="Times New Roman" panose="02020603050405020304" pitchFamily="18" charset="0"/>
              </a:rPr>
              <a:t>(по др. нозологическим заболеваниям) с исключением пересечения их с пациентами с подозрением на заболевание COVID-19</a:t>
            </a:r>
            <a:endParaRPr lang="ru-RU" dirty="0">
              <a:latin typeface="Arial Narrow" panose="020B060602020203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175260" y="3718097"/>
            <a:ext cx="12016740" cy="1477328"/>
          </a:xfrm>
          <a:prstGeom prst="rect">
            <a:avLst/>
          </a:prstGeom>
          <a:ln>
            <a:solidFill>
              <a:schemeClr val="accent5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ru-RU" dirty="0">
                <a:solidFill>
                  <a:srgbClr val="000000"/>
                </a:solidFill>
                <a:latin typeface="Arial Narrow" panose="020B0606020202030204" pitchFamily="34" charset="0"/>
                <a:ea typeface="Times New Roman" panose="02020603050405020304" pitchFamily="18" charset="0"/>
              </a:rPr>
              <a:t>при поступлении в организации родовспоможения рожениц, а также в соматические стационары пациентов, нуждающихся в оказании экстренной помощи по жизненным показаниям, с клиническими признаками, не исключающими COVID-19, </a:t>
            </a:r>
            <a:r>
              <a:rPr lang="ru-RU" b="1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  <a:ea typeface="Times New Roman" panose="02020603050405020304" pitchFamily="18" charset="0"/>
              </a:rPr>
              <a:t>оказание мед. помощи в изолированном помещении с соблюдением противоэпидемического режима с использованием СИЗ</a:t>
            </a:r>
            <a:r>
              <a:rPr lang="ru-RU" dirty="0">
                <a:solidFill>
                  <a:srgbClr val="000000"/>
                </a:solidFill>
                <a:latin typeface="Arial Narrow" panose="020B0606020202030204" pitchFamily="34" charset="0"/>
                <a:ea typeface="Times New Roman" panose="02020603050405020304" pitchFamily="18" charset="0"/>
              </a:rPr>
              <a:t>. Персонал, задействованный в оказании мед. помощи при подтверждении у пациента диагноза COVID-19 подлежит изоляции на домашний карантин и лабораторному обследованию на COVID-19. </a:t>
            </a:r>
            <a:endParaRPr lang="ru-RU" dirty="0">
              <a:latin typeface="Arial Narrow" panose="020B0606020202030204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167640" y="5235254"/>
            <a:ext cx="12024458" cy="646331"/>
          </a:xfrm>
          <a:prstGeom prst="rect">
            <a:avLst/>
          </a:prstGeom>
          <a:ln>
            <a:solidFill>
              <a:schemeClr val="accent5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ru-RU" b="1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  <a:ea typeface="Times New Roman" panose="02020603050405020304" pitchFamily="18" charset="0"/>
              </a:rPr>
              <a:t>госпитализацию и медицинское обследование в провизорном стационаре </a:t>
            </a:r>
            <a:r>
              <a:rPr lang="ru-RU" dirty="0">
                <a:solidFill>
                  <a:srgbClr val="000000"/>
                </a:solidFill>
                <a:latin typeface="Arial Narrow" panose="020B0606020202030204" pitchFamily="34" charset="0"/>
                <a:ea typeface="Times New Roman" panose="02020603050405020304" pitchFamily="18" charset="0"/>
              </a:rPr>
              <a:t>больных с симптомами, не исключающими заболевания COVID-19</a:t>
            </a:r>
            <a:endParaRPr lang="ru-RU" dirty="0">
              <a:latin typeface="Arial Narrow" panose="020B0606020202030204" pitchFamily="34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175260" y="5921414"/>
            <a:ext cx="12016740" cy="646331"/>
          </a:xfrm>
          <a:prstGeom prst="rect">
            <a:avLst/>
          </a:prstGeom>
          <a:ln>
            <a:solidFill>
              <a:schemeClr val="accent5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ru-RU" b="1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  <a:ea typeface="Times New Roman" panose="02020603050405020304" pitchFamily="18" charset="0"/>
              </a:rPr>
              <a:t>лечение больных COVID-19 в инфекционном стационаре</a:t>
            </a:r>
            <a:r>
              <a:rPr lang="ru-RU" dirty="0">
                <a:solidFill>
                  <a:srgbClr val="000000"/>
                </a:solidFill>
                <a:latin typeface="Arial Narrow" panose="020B0606020202030204" pitchFamily="34" charset="0"/>
                <a:ea typeface="Times New Roman" panose="02020603050405020304" pitchFamily="18" charset="0"/>
              </a:rPr>
              <a:t>, за исключением случаев, согласно подпункту 5) пункта 10 настоящего постановления</a:t>
            </a:r>
            <a:endParaRPr lang="ru-RU" dirty="0">
              <a:latin typeface="Arial Narrow" panose="020B0606020202030204" pitchFamily="34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167640" y="6607574"/>
            <a:ext cx="12024458" cy="646331"/>
          </a:xfrm>
          <a:prstGeom prst="rect">
            <a:avLst/>
          </a:prstGeom>
          <a:ln>
            <a:solidFill>
              <a:schemeClr val="accent5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ru-RU" b="1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  <a:ea typeface="Times New Roman" panose="02020603050405020304" pitchFamily="18" charset="0"/>
              </a:rPr>
              <a:t>выписку из стационара пациентов </a:t>
            </a:r>
            <a:r>
              <a:rPr lang="ru-RU" dirty="0">
                <a:solidFill>
                  <a:srgbClr val="000000"/>
                </a:solidFill>
                <a:latin typeface="Arial Narrow" panose="020B0606020202030204" pitchFamily="34" charset="0"/>
                <a:ea typeface="Times New Roman" panose="02020603050405020304" pitchFamily="18" charset="0"/>
              </a:rPr>
              <a:t>с подтвержденным диагнозом COVID-19 после пребывания не менее 14 дней и </a:t>
            </a:r>
            <a:r>
              <a:rPr lang="ru-RU" dirty="0" err="1">
                <a:solidFill>
                  <a:srgbClr val="000000"/>
                </a:solidFill>
                <a:latin typeface="Arial Narrow" panose="020B0606020202030204" pitchFamily="34" charset="0"/>
                <a:ea typeface="Times New Roman" panose="02020603050405020304" pitchFamily="18" charset="0"/>
              </a:rPr>
              <a:t>двухкратного</a:t>
            </a:r>
            <a:r>
              <a:rPr lang="ru-RU" dirty="0">
                <a:solidFill>
                  <a:srgbClr val="000000"/>
                </a:solidFill>
                <a:latin typeface="Arial Narrow" panose="020B0606020202030204" pitchFamily="34" charset="0"/>
                <a:ea typeface="Times New Roman" panose="02020603050405020304" pitchFamily="18" charset="0"/>
              </a:rPr>
              <a:t> отрицательного обследования методом ПЦР с интервалом 24 часа</a:t>
            </a:r>
            <a:endParaRPr lang="ru-RU" dirty="0">
              <a:latin typeface="Arial Narrow" panose="020B0606020202030204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1887188" y="6829981"/>
            <a:ext cx="301686" cy="369332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txBody>
          <a:bodyPr wrap="none" rtlCol="0">
            <a:spAutoFit/>
          </a:bodyPr>
          <a:lstStyle/>
          <a:p>
            <a:r>
              <a:rPr lang="kk-KZ" dirty="0"/>
              <a:t>8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6482675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kk-KZ" dirty="0"/>
            </a:br>
            <a:br>
              <a:rPr lang="ru-RU" dirty="0"/>
            </a:b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0" y="0"/>
            <a:ext cx="12192000" cy="882678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square">
            <a:spAutoFit/>
          </a:bodyPr>
          <a:lstStyle/>
          <a:p>
            <a:pPr indent="450215" algn="ctr">
              <a:lnSpc>
                <a:spcPct val="107000"/>
              </a:lnSpc>
              <a:spcAft>
                <a:spcPts val="0"/>
              </a:spcAft>
            </a:pPr>
            <a:r>
              <a:rPr lang="ru-RU" sz="2400" b="1" dirty="0">
                <a:solidFill>
                  <a:schemeClr val="bg1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ІІІ. Организация и проведение противоэпидемических мероприятий по локализации очагов инфекции </a:t>
            </a:r>
            <a:endParaRPr lang="ru-RU" sz="2400" dirty="0">
              <a:solidFill>
                <a:schemeClr val="bg1"/>
              </a:solidFill>
              <a:effectLst/>
              <a:latin typeface="Arial Narrow" panose="020B0606020202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44780" y="822471"/>
            <a:ext cx="11841480" cy="42165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 indent="182563" algn="just">
              <a:lnSpc>
                <a:spcPct val="107000"/>
              </a:lnSpc>
              <a:spcAft>
                <a:spcPts val="0"/>
              </a:spcAft>
            </a:pPr>
            <a:r>
              <a:rPr lang="ru-RU" sz="2000" b="1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9. Руководителям управлений здравоохранения областей, г. Алматы, </a:t>
            </a:r>
            <a:r>
              <a:rPr lang="ru-RU" sz="2000" b="1" dirty="0" err="1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Нур</a:t>
            </a:r>
            <a:r>
              <a:rPr lang="ru-RU" sz="2000" b="1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-Султан, Шымкент обеспечить:</a:t>
            </a:r>
            <a:endParaRPr lang="ru-RU" sz="2000" dirty="0">
              <a:solidFill>
                <a:schemeClr val="accent5">
                  <a:lumMod val="50000"/>
                </a:schemeClr>
              </a:solidFill>
              <a:effectLst/>
              <a:latin typeface="Arial Narrow" panose="020B0606020202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Объект 1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kk-KZ" sz="1800" dirty="0"/>
          </a:p>
          <a:p>
            <a:endParaRPr lang="kk-KZ" sz="1800" dirty="0"/>
          </a:p>
          <a:p>
            <a:endParaRPr lang="kk-KZ" sz="1800" dirty="0"/>
          </a:p>
          <a:p>
            <a:endParaRPr lang="kk-KZ" sz="1800" dirty="0"/>
          </a:p>
          <a:p>
            <a:endParaRPr lang="kk-KZ" sz="1800" dirty="0"/>
          </a:p>
          <a:p>
            <a:endParaRPr lang="kk-KZ" sz="1800" dirty="0"/>
          </a:p>
          <a:p>
            <a:endParaRPr lang="kk-KZ" sz="1800" dirty="0"/>
          </a:p>
          <a:p>
            <a:endParaRPr lang="kk-KZ" sz="1800" dirty="0"/>
          </a:p>
          <a:p>
            <a:endParaRPr lang="kk-KZ" sz="1800" dirty="0"/>
          </a:p>
          <a:p>
            <a:endParaRPr lang="kk-KZ" sz="1800" dirty="0"/>
          </a:p>
          <a:p>
            <a:endParaRPr lang="kk-KZ" sz="1800" dirty="0"/>
          </a:p>
          <a:p>
            <a:endParaRPr lang="ru-RU" sz="1800" dirty="0"/>
          </a:p>
        </p:txBody>
      </p:sp>
      <p:sp>
        <p:nvSpPr>
          <p:cNvPr id="18" name="Прямоугольник 17"/>
          <p:cNvSpPr/>
          <p:nvPr/>
        </p:nvSpPr>
        <p:spPr>
          <a:xfrm>
            <a:off x="144780" y="1180593"/>
            <a:ext cx="11841480" cy="923330"/>
          </a:xfrm>
          <a:prstGeom prst="rect">
            <a:avLst/>
          </a:prstGeom>
          <a:ln>
            <a:solidFill>
              <a:schemeClr val="accent5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ru-RU" dirty="0">
                <a:solidFill>
                  <a:srgbClr val="000000"/>
                </a:solidFill>
                <a:latin typeface="Arial Narrow" panose="020B0606020202030204" pitchFamily="34" charset="0"/>
                <a:ea typeface="Times New Roman" panose="02020603050405020304" pitchFamily="18" charset="0"/>
              </a:rPr>
              <a:t>после выписки из стационара </a:t>
            </a:r>
            <a:r>
              <a:rPr lang="ru-RU" b="1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  <a:ea typeface="Times New Roman" panose="02020603050405020304" pitchFamily="18" charset="0"/>
              </a:rPr>
              <a:t>домашний карантин и мед. наблюдение в течение 14 дней </a:t>
            </a:r>
            <a:r>
              <a:rPr lang="ru-RU" dirty="0">
                <a:solidFill>
                  <a:srgbClr val="000000"/>
                </a:solidFill>
                <a:latin typeface="Arial Narrow" panose="020B0606020202030204" pitchFamily="34" charset="0"/>
                <a:ea typeface="Times New Roman" panose="02020603050405020304" pitchFamily="18" charset="0"/>
              </a:rPr>
              <a:t>(наблюдение за состоянием здоровья, ношение маски, проживание в отдельной комнате с хорошей вентиляцией или проветриванием, исключение тесного контакта с членами семьи, отдельное питание, соблюдение гигиены рук)</a:t>
            </a:r>
            <a:endParaRPr lang="ru-RU" dirty="0">
              <a:latin typeface="Arial Narrow" panose="020B0606020202030204" pitchFamily="34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144780" y="2158128"/>
            <a:ext cx="11841480" cy="685059"/>
          </a:xfrm>
          <a:prstGeom prst="rect">
            <a:avLst/>
          </a:prstGeom>
          <a:ln>
            <a:solidFill>
              <a:schemeClr val="accent5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lvl="0" algn="just">
              <a:lnSpc>
                <a:spcPct val="107000"/>
              </a:lnSpc>
              <a:spcAft>
                <a:spcPts val="0"/>
              </a:spcAft>
              <a:buClr>
                <a:srgbClr val="000000"/>
              </a:buClr>
            </a:pPr>
            <a:r>
              <a:rPr lang="ru-RU" b="1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карантин на дому и дистанционное мед. наблюдение лиц</a:t>
            </a:r>
            <a:r>
              <a:rPr lang="ru-RU" dirty="0">
                <a:solidFill>
                  <a:srgbClr val="000000"/>
                </a:solidFill>
                <a:latin typeface="Arial Narrow" panose="020B0606020202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, близко контактировавших с больным COVID-19, при наличии условий изоляции согласно приложению 9  </a:t>
            </a:r>
            <a:endParaRPr lang="ru-RU" u="none" strike="noStrike" dirty="0">
              <a:effectLst/>
              <a:latin typeface="Arial Narrow" panose="020B0606020202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144780" y="2884082"/>
            <a:ext cx="11841480" cy="369332"/>
          </a:xfrm>
          <a:prstGeom prst="rect">
            <a:avLst/>
          </a:prstGeom>
          <a:ln>
            <a:solidFill>
              <a:schemeClr val="accent5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ru-RU" b="1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  <a:ea typeface="Times New Roman" panose="02020603050405020304" pitchFamily="18" charset="0"/>
              </a:rPr>
              <a:t>изоляцию в карантинном стационаре лиц</a:t>
            </a:r>
            <a:r>
              <a:rPr lang="ru-RU" dirty="0">
                <a:solidFill>
                  <a:srgbClr val="000000"/>
                </a:solidFill>
                <a:latin typeface="Arial Narrow" panose="020B0606020202030204" pitchFamily="34" charset="0"/>
                <a:ea typeface="Times New Roman" panose="02020603050405020304" pitchFamily="18" charset="0"/>
              </a:rPr>
              <a:t>, контактировавших с больным COVID-19, при отсутствии условий изоляции на дому</a:t>
            </a:r>
            <a:endParaRPr lang="ru-RU" dirty="0">
              <a:latin typeface="Arial Narrow" panose="020B0606020202030204" pitchFamily="34" charset="0"/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144780" y="3308629"/>
            <a:ext cx="11841480" cy="369332"/>
          </a:xfrm>
          <a:prstGeom prst="rect">
            <a:avLst/>
          </a:prstGeom>
          <a:ln>
            <a:solidFill>
              <a:schemeClr val="accent5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ru-RU" b="1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  <a:ea typeface="Times New Roman" panose="02020603050405020304" pitchFamily="18" charset="0"/>
              </a:rPr>
              <a:t>дистанционное медицинское наблюдение </a:t>
            </a:r>
            <a:r>
              <a:rPr lang="ru-RU" dirty="0">
                <a:solidFill>
                  <a:srgbClr val="000000"/>
                </a:solidFill>
                <a:latin typeface="Arial Narrow" panose="020B0606020202030204" pitchFamily="34" charset="0"/>
                <a:ea typeface="Times New Roman" panose="02020603050405020304" pitchFamily="18" charset="0"/>
              </a:rPr>
              <a:t>за потенциальными контактными (обзвон, при возможности видеообзвон);</a:t>
            </a:r>
            <a:endParaRPr lang="ru-RU" dirty="0">
              <a:latin typeface="Arial Narrow" panose="020B0606020202030204" pitchFamily="34" charset="0"/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144780" y="3717091"/>
            <a:ext cx="11841480" cy="369332"/>
          </a:xfrm>
          <a:prstGeom prst="rect">
            <a:avLst/>
          </a:prstGeom>
          <a:ln>
            <a:solidFill>
              <a:schemeClr val="accent5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ru-RU" b="1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  <a:ea typeface="Times New Roman" panose="02020603050405020304" pitchFamily="18" charset="0"/>
              </a:rPr>
              <a:t>лабораторное обследование </a:t>
            </a:r>
            <a:r>
              <a:rPr lang="ru-RU" dirty="0">
                <a:solidFill>
                  <a:srgbClr val="000000"/>
                </a:solidFill>
                <a:latin typeface="Arial Narrow" panose="020B0606020202030204" pitchFamily="34" charset="0"/>
                <a:ea typeface="Times New Roman" panose="02020603050405020304" pitchFamily="18" charset="0"/>
              </a:rPr>
              <a:t>на COVID-19 согласно приложению 10 </a:t>
            </a:r>
            <a:endParaRPr lang="ru-RU" dirty="0">
              <a:latin typeface="Arial Narrow" panose="020B0606020202030204" pitchFamily="34" charset="0"/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144780" y="4137544"/>
            <a:ext cx="11841480" cy="369332"/>
          </a:xfrm>
          <a:prstGeom prst="rect">
            <a:avLst/>
          </a:prstGeom>
          <a:ln>
            <a:solidFill>
              <a:schemeClr val="accent5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ru-RU" b="1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  <a:ea typeface="Times New Roman" panose="02020603050405020304" pitchFamily="18" charset="0"/>
              </a:rPr>
              <a:t>соблюдение требований противоэпидемического режима </a:t>
            </a:r>
            <a:r>
              <a:rPr lang="ru-RU" dirty="0">
                <a:solidFill>
                  <a:srgbClr val="000000"/>
                </a:solidFill>
                <a:latin typeface="Arial Narrow" panose="020B0606020202030204" pitchFamily="34" charset="0"/>
                <a:ea typeface="Times New Roman" panose="02020603050405020304" pitchFamily="18" charset="0"/>
              </a:rPr>
              <a:t>в инфекционных, карантинных, провизорных и других стационарах</a:t>
            </a:r>
            <a:endParaRPr lang="ru-RU" dirty="0">
              <a:latin typeface="Arial Narrow" panose="020B0606020202030204" pitchFamily="34" charset="0"/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144780" y="4549865"/>
            <a:ext cx="11841480" cy="646331"/>
          </a:xfrm>
          <a:prstGeom prst="rect">
            <a:avLst/>
          </a:prstGeom>
          <a:ln>
            <a:solidFill>
              <a:schemeClr val="accent5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ru-RU" b="1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  <a:ea typeface="Times New Roman" panose="02020603050405020304" pitchFamily="18" charset="0"/>
              </a:rPr>
              <a:t>исключение пересечения потока контактных </a:t>
            </a:r>
            <a:r>
              <a:rPr lang="ru-RU" dirty="0">
                <a:solidFill>
                  <a:srgbClr val="000000"/>
                </a:solidFill>
                <a:latin typeface="Arial Narrow" panose="020B0606020202030204" pitchFamily="34" charset="0"/>
                <a:ea typeface="Times New Roman" panose="02020603050405020304" pitchFamily="18" charset="0"/>
              </a:rPr>
              <a:t>из различных рейсов, домашних очагов, контактных по месту работы (учёбы) в провизорных, карантинных и инфекционных стационарах</a:t>
            </a:r>
            <a:endParaRPr lang="ru-RU" dirty="0">
              <a:latin typeface="Arial Narrow" panose="020B0606020202030204" pitchFamily="34" charset="0"/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144780" y="5235326"/>
            <a:ext cx="11841480" cy="646331"/>
          </a:xfrm>
          <a:prstGeom prst="rect">
            <a:avLst/>
          </a:prstGeom>
          <a:ln>
            <a:solidFill>
              <a:schemeClr val="accent5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ru-RU" dirty="0">
                <a:solidFill>
                  <a:srgbClr val="000000"/>
                </a:solidFill>
                <a:latin typeface="Arial Narrow" panose="020B0606020202030204" pitchFamily="34" charset="0"/>
                <a:ea typeface="Times New Roman" panose="02020603050405020304" pitchFamily="18" charset="0"/>
              </a:rPr>
              <a:t>при необходимости </a:t>
            </a:r>
            <a:r>
              <a:rPr lang="ru-RU" b="1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  <a:ea typeface="Times New Roman" panose="02020603050405020304" pitchFamily="18" charset="0"/>
              </a:rPr>
              <a:t>оформление листов времен</a:t>
            </a:r>
            <a:r>
              <a:rPr lang="kk-KZ" b="1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  <a:ea typeface="Times New Roman" panose="02020603050405020304" pitchFamily="18" charset="0"/>
              </a:rPr>
              <a:t>н</a:t>
            </a:r>
            <a:r>
              <a:rPr lang="ru-RU" b="1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  <a:ea typeface="Times New Roman" panose="02020603050405020304" pitchFamily="18" charset="0"/>
              </a:rPr>
              <a:t>ой нетрудоспособности </a:t>
            </a:r>
            <a:r>
              <a:rPr lang="ru-RU" dirty="0">
                <a:solidFill>
                  <a:srgbClr val="000000"/>
                </a:solidFill>
                <a:latin typeface="Arial Narrow" panose="020B0606020202030204" pitchFamily="34" charset="0"/>
                <a:ea typeface="Times New Roman" panose="02020603050405020304" pitchFamily="18" charset="0"/>
              </a:rPr>
              <a:t>(больничный лист) без посещения мед. организаций для лиц, находящихся в карантине на дому</a:t>
            </a:r>
            <a:endParaRPr lang="ru-RU" dirty="0">
              <a:latin typeface="Arial Narrow" panose="020B0606020202030204" pitchFamily="34" charset="0"/>
            </a:endParaRPr>
          </a:p>
        </p:txBody>
      </p:sp>
      <p:sp>
        <p:nvSpPr>
          <p:cNvPr id="26" name="Прямоугольник 25"/>
          <p:cNvSpPr/>
          <p:nvPr/>
        </p:nvSpPr>
        <p:spPr>
          <a:xfrm>
            <a:off x="144780" y="5934560"/>
            <a:ext cx="11841480" cy="646331"/>
          </a:xfrm>
          <a:prstGeom prst="rect">
            <a:avLst/>
          </a:prstGeom>
          <a:ln>
            <a:solidFill>
              <a:schemeClr val="accent5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ru-RU" b="1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  <a:ea typeface="Times New Roman" panose="02020603050405020304" pitchFamily="18" charset="0"/>
              </a:rPr>
              <a:t>организацию онлайн-выдачи </a:t>
            </a:r>
            <a:r>
              <a:rPr lang="ru-RU" dirty="0">
                <a:solidFill>
                  <a:srgbClr val="000000"/>
                </a:solidFill>
                <a:latin typeface="Arial Narrow" panose="020B0606020202030204" pitchFamily="34" charset="0"/>
                <a:ea typeface="Times New Roman" panose="02020603050405020304" pitchFamily="18" charset="0"/>
              </a:rPr>
              <a:t>или доставки рецептов на дом пациентам в рамках бесплатного амбулаторного лекарственного обеспечения</a:t>
            </a:r>
            <a:endParaRPr lang="ru-RU" dirty="0">
              <a:latin typeface="Arial Narrow" panose="020B0606020202030204" pitchFamily="34" charset="0"/>
            </a:endParaRPr>
          </a:p>
        </p:txBody>
      </p:sp>
      <p:sp>
        <p:nvSpPr>
          <p:cNvPr id="27" name="Прямоугольник 26"/>
          <p:cNvSpPr/>
          <p:nvPr/>
        </p:nvSpPr>
        <p:spPr>
          <a:xfrm>
            <a:off x="144780" y="6633794"/>
            <a:ext cx="11841480" cy="369332"/>
          </a:xfrm>
          <a:prstGeom prst="rect">
            <a:avLst/>
          </a:prstGeom>
          <a:ln>
            <a:solidFill>
              <a:schemeClr val="accent5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ru-RU" b="1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  <a:ea typeface="Times New Roman" panose="02020603050405020304" pitchFamily="18" charset="0"/>
              </a:rPr>
              <a:t>перевод планового приема </a:t>
            </a:r>
            <a:r>
              <a:rPr lang="ru-RU" dirty="0">
                <a:solidFill>
                  <a:srgbClr val="000000"/>
                </a:solidFill>
                <a:latin typeface="Arial Narrow" panose="020B0606020202030204" pitchFamily="34" charset="0"/>
                <a:ea typeface="Times New Roman" panose="02020603050405020304" pitchFamily="18" charset="0"/>
              </a:rPr>
              <a:t>врачей ПМСП и плановых консультаций врачей АПО в формат дистанционных услуг</a:t>
            </a:r>
            <a:endParaRPr lang="ru-RU" dirty="0">
              <a:latin typeface="Arial Narrow" panose="020B0606020202030204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1887188" y="6829981"/>
            <a:ext cx="301686" cy="369332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txBody>
          <a:bodyPr wrap="none" rtlCol="0">
            <a:spAutoFit/>
          </a:bodyPr>
          <a:lstStyle/>
          <a:p>
            <a:r>
              <a:rPr lang="kk-KZ" dirty="0"/>
              <a:t>9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5051251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872</TotalTime>
  <Words>5242</Words>
  <Application>Microsoft Office PowerPoint</Application>
  <PresentationFormat>Произвольный</PresentationFormat>
  <Paragraphs>511</Paragraphs>
  <Slides>25</Slides>
  <Notes>5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9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25</vt:i4>
      </vt:variant>
    </vt:vector>
  </HeadingPairs>
  <TitlesOfParts>
    <vt:vector size="35" baseType="lpstr">
      <vt:lpstr>SimSun</vt:lpstr>
      <vt:lpstr>Arial</vt:lpstr>
      <vt:lpstr>Arial Narrow</vt:lpstr>
      <vt:lpstr>Calibri</vt:lpstr>
      <vt:lpstr>Calibri Light</vt:lpstr>
      <vt:lpstr>Courier New</vt:lpstr>
      <vt:lpstr>Tahoma</vt:lpstr>
      <vt:lpstr>Times New Roman</vt:lpstr>
      <vt:lpstr>Wingdings</vt:lpstr>
      <vt:lpstr>Тема Office</vt:lpstr>
      <vt:lpstr>О мерах по обеспечению безопасности  населения Республики Казахстан в соответствии с Указом Президента Республики Казахстан «О введении чрезвычайного положения в РК» </vt:lpstr>
      <vt:lpstr> І. Ограничительные мероприятия на въезде в страну </vt:lpstr>
      <vt:lpstr>  </vt:lpstr>
      <vt:lpstr> ІІ. Ограничительные мероприятия на территории республики </vt:lpstr>
      <vt:lpstr>усиленного санитарно-дезинфекционного режима на объектах массового пребывания и жизнеобеспечения (ТРЦ, рынки, ЦОНы, пищевой промышленности, общественного питания, вокзалы, аэропорты, сферы услуг и др.);</vt:lpstr>
      <vt:lpstr>  </vt:lpstr>
      <vt:lpstr>   </vt:lpstr>
      <vt:lpstr>  </vt:lpstr>
      <vt:lpstr>  </vt:lpstr>
      <vt:lpstr>  </vt:lpstr>
      <vt:lpstr>  </vt:lpstr>
      <vt:lpstr>  </vt:lpstr>
      <vt:lpstr>  </vt:lpstr>
      <vt:lpstr>  </vt:lpstr>
      <vt:lpstr>  </vt:lpstr>
      <vt:lpstr>  </vt:lpstr>
      <vt:lpstr>  </vt:lpstr>
      <vt:lpstr>  </vt:lpstr>
      <vt:lpstr>  </vt:lpstr>
      <vt:lpstr>   </vt:lpstr>
      <vt:lpstr>   </vt:lpstr>
      <vt:lpstr>  </vt:lpstr>
      <vt:lpstr>  </vt:lpstr>
      <vt:lpstr>  </vt:lpstr>
      <vt:lpstr>  Спасибо за внимание!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 мерах по обеспечению безопасности  населения Республики Казахстан в соответствии с Указом Президента Республики Казахстан «О введении чрезвычайного положения в РК»</dc:title>
  <dc:creator>Ергасен С. Айдана</dc:creator>
  <cp:lastModifiedBy>Aizhan S. Esmagambetova</cp:lastModifiedBy>
  <cp:revision>743</cp:revision>
  <dcterms:created xsi:type="dcterms:W3CDTF">2020-04-02T15:14:57Z</dcterms:created>
  <dcterms:modified xsi:type="dcterms:W3CDTF">2020-04-03T11:18:03Z</dcterms:modified>
</cp:coreProperties>
</file>